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17" r:id="rId2"/>
    <p:sldId id="418" r:id="rId3"/>
    <p:sldId id="419" r:id="rId4"/>
    <p:sldId id="420" r:id="rId5"/>
    <p:sldId id="256" r:id="rId6"/>
    <p:sldId id="427" r:id="rId7"/>
    <p:sldId id="428" r:id="rId8"/>
    <p:sldId id="429" r:id="rId9"/>
    <p:sldId id="430" r:id="rId10"/>
    <p:sldId id="431" r:id="rId11"/>
    <p:sldId id="432" r:id="rId12"/>
    <p:sldId id="433" r:id="rId13"/>
    <p:sldId id="434" r:id="rId14"/>
    <p:sldId id="435" r:id="rId15"/>
    <p:sldId id="436" r:id="rId16"/>
    <p:sldId id="437"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7BB5C-C211-452D-89A3-3D5CD800C455}" type="datetimeFigureOut">
              <a:rPr lang="fi-FI" smtClean="0"/>
              <a:t>20.10.2020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48EB0-A3E0-4233-A991-30B5EF6C26AB}" type="slidenum">
              <a:rPr lang="fi-FI" smtClean="0"/>
              <a:t>‹#›</a:t>
            </a:fld>
            <a:endParaRPr lang="fi-FI"/>
          </a:p>
        </p:txBody>
      </p:sp>
    </p:spTree>
    <p:extLst>
      <p:ext uri="{BB962C8B-B14F-4D97-AF65-F5344CB8AC3E}">
        <p14:creationId xmlns:p14="http://schemas.microsoft.com/office/powerpoint/2010/main" val="13229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Huomautusten paikkamerkki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6</a:t>
            </a:fld>
            <a:endParaRPr lang="fi-FI" sz="1200">
              <a:solidFill>
                <a:srgbClr val="3A3A3A"/>
              </a:solidFill>
              <a:cs typeface="Arial" charset="0"/>
            </a:endParaRPr>
          </a:p>
        </p:txBody>
      </p:sp>
    </p:spTree>
    <p:extLst>
      <p:ext uri="{BB962C8B-B14F-4D97-AF65-F5344CB8AC3E}">
        <p14:creationId xmlns:p14="http://schemas.microsoft.com/office/powerpoint/2010/main" val="306123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Huomautusten paikkamerkki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7</a:t>
            </a:fld>
            <a:endParaRPr lang="fi-FI" sz="1200">
              <a:solidFill>
                <a:srgbClr val="3A3A3A"/>
              </a:solidFill>
              <a:cs typeface="Arial" charset="0"/>
            </a:endParaRPr>
          </a:p>
        </p:txBody>
      </p:sp>
    </p:spTree>
    <p:extLst>
      <p:ext uri="{BB962C8B-B14F-4D97-AF65-F5344CB8AC3E}">
        <p14:creationId xmlns:p14="http://schemas.microsoft.com/office/powerpoint/2010/main" val="78137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Huomautusten paikkamerkki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9</a:t>
            </a:fld>
            <a:endParaRPr lang="fi-FI" sz="1200">
              <a:solidFill>
                <a:srgbClr val="3A3A3A"/>
              </a:solidFill>
              <a:cs typeface="Arial" charset="0"/>
            </a:endParaRPr>
          </a:p>
        </p:txBody>
      </p:sp>
    </p:spTree>
    <p:extLst>
      <p:ext uri="{BB962C8B-B14F-4D97-AF65-F5344CB8AC3E}">
        <p14:creationId xmlns:p14="http://schemas.microsoft.com/office/powerpoint/2010/main" val="202362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Huomautusten paikkamerkki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11</a:t>
            </a:fld>
            <a:endParaRPr lang="fi-FI" sz="1200">
              <a:solidFill>
                <a:srgbClr val="3A3A3A"/>
              </a:solidFill>
              <a:cs typeface="Arial" charset="0"/>
            </a:endParaRPr>
          </a:p>
        </p:txBody>
      </p:sp>
    </p:spTree>
    <p:extLst>
      <p:ext uri="{BB962C8B-B14F-4D97-AF65-F5344CB8AC3E}">
        <p14:creationId xmlns:p14="http://schemas.microsoft.com/office/powerpoint/2010/main" val="24604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Huomautusten paikkamerkki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12</a:t>
            </a:fld>
            <a:endParaRPr lang="fi-FI" sz="1200">
              <a:solidFill>
                <a:srgbClr val="3A3A3A"/>
              </a:solidFill>
              <a:cs typeface="Arial" charset="0"/>
            </a:endParaRPr>
          </a:p>
        </p:txBody>
      </p:sp>
    </p:spTree>
    <p:extLst>
      <p:ext uri="{BB962C8B-B14F-4D97-AF65-F5344CB8AC3E}">
        <p14:creationId xmlns:p14="http://schemas.microsoft.com/office/powerpoint/2010/main" val="19019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Huomautusten paikkamerkki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13</a:t>
            </a:fld>
            <a:endParaRPr lang="fi-FI" sz="1200">
              <a:solidFill>
                <a:srgbClr val="3A3A3A"/>
              </a:solidFill>
              <a:cs typeface="Arial" charset="0"/>
            </a:endParaRPr>
          </a:p>
        </p:txBody>
      </p:sp>
    </p:spTree>
    <p:extLst>
      <p:ext uri="{BB962C8B-B14F-4D97-AF65-F5344CB8AC3E}">
        <p14:creationId xmlns:p14="http://schemas.microsoft.com/office/powerpoint/2010/main" val="19913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n kuvan paikkamerkki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Huomautusten paikkamerkki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rPr>
              <a:t>15-10-5</a:t>
            </a:r>
          </a:p>
        </p:txBody>
      </p:sp>
      <p:sp>
        <p:nvSpPr>
          <p:cNvPr id="54275" name="Dian numeron paikkamerkki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E8E778-CE23-264F-B456-5674947D602E}" type="slidenum">
              <a:rPr lang="fi-FI" sz="1200">
                <a:solidFill>
                  <a:srgbClr val="3A3A3A"/>
                </a:solidFill>
                <a:cs typeface="Arial" charset="0"/>
              </a:rPr>
              <a:pPr eaLnBrk="1" hangingPunct="1"/>
              <a:t>14</a:t>
            </a:fld>
            <a:endParaRPr lang="fi-FI" sz="1200">
              <a:solidFill>
                <a:srgbClr val="3A3A3A"/>
              </a:solidFill>
              <a:cs typeface="Arial" charset="0"/>
            </a:endParaRPr>
          </a:p>
        </p:txBody>
      </p:sp>
    </p:spTree>
    <p:extLst>
      <p:ext uri="{BB962C8B-B14F-4D97-AF65-F5344CB8AC3E}">
        <p14:creationId xmlns:p14="http://schemas.microsoft.com/office/powerpoint/2010/main" val="328252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FBF32-C393-483D-9D9B-E961DC293E2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FFDD669-F095-4E73-B756-A1B573CE0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557256-2BFD-4F0A-ABBA-C97834AB355F}"/>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86648632-C2BE-4446-9588-F90B4DDD26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1B17B1-949D-408D-A860-362F19523DA4}"/>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108737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D965B1-821C-4749-8C0D-F0AA45E9EFF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9AEA3A2-D340-481D-AB3D-4E52FFF78B3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2AA1AF6-2804-4247-BC91-C1E47360634F}"/>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A5215384-7AC9-4259-9636-A432095E1D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AADF41-C887-41DE-ACB9-B84C5137EA61}"/>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10715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7964DF9-9CCE-495F-AB20-E924DE9935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3F1B87A-71CF-4099-BA95-7A438C5D175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004C488-5296-41B4-B103-FC9FE57C32DE}"/>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E9E07047-2A73-45B0-A5EC-3A4E72FEA56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424A2A-44FF-43E5-B9AC-2D91B76C5FF9}"/>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3933848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tsikkodia 5">
    <p:bg>
      <p:bgPr>
        <a:solidFill>
          <a:srgbClr val="6D002C"/>
        </a:solidFill>
        <a:effectLst/>
      </p:bgPr>
    </p:bg>
    <p:spTree>
      <p:nvGrpSpPr>
        <p:cNvPr id="1" name=""/>
        <p:cNvGrpSpPr/>
        <p:nvPr/>
      </p:nvGrpSpPr>
      <p:grpSpPr>
        <a:xfrm>
          <a:off x="0" y="0"/>
          <a:ext cx="0" cy="0"/>
          <a:chOff x="0" y="0"/>
          <a:chExt cx="0" cy="0"/>
        </a:xfrm>
      </p:grpSpPr>
      <p:grpSp>
        <p:nvGrpSpPr>
          <p:cNvPr id="73" name="Ryhmä 72">
            <a:extLst>
              <a:ext uri="{FF2B5EF4-FFF2-40B4-BE49-F238E27FC236}">
                <a16:creationId xmlns:a16="http://schemas.microsoft.com/office/drawing/2014/main" id="{B7AFC663-27C5-4C94-8224-2A4DD0B0F270}"/>
              </a:ext>
            </a:extLst>
          </p:cNvPr>
          <p:cNvGrpSpPr/>
          <p:nvPr userDrawn="1"/>
        </p:nvGrpSpPr>
        <p:grpSpPr>
          <a:xfrm>
            <a:off x="0" y="3726489"/>
            <a:ext cx="3708400" cy="3138488"/>
            <a:chOff x="30163" y="3705225"/>
            <a:chExt cx="3708400" cy="3138488"/>
          </a:xfrm>
        </p:grpSpPr>
        <p:sp>
          <p:nvSpPr>
            <p:cNvPr id="74" name="Freeform 5">
              <a:extLst>
                <a:ext uri="{FF2B5EF4-FFF2-40B4-BE49-F238E27FC236}">
                  <a16:creationId xmlns:a16="http://schemas.microsoft.com/office/drawing/2014/main" id="{D20D9CA7-CA94-4B3B-A5A4-06CD100F0603}"/>
                </a:ext>
              </a:extLst>
            </p:cNvPr>
            <p:cNvSpPr>
              <a:spLocks/>
            </p:cNvSpPr>
            <p:nvPr userDrawn="1"/>
          </p:nvSpPr>
          <p:spPr bwMode="auto">
            <a:xfrm>
              <a:off x="577850" y="3773488"/>
              <a:ext cx="1468438" cy="1411288"/>
            </a:xfrm>
            <a:custGeom>
              <a:avLst/>
              <a:gdLst>
                <a:gd name="T0" fmla="*/ 3914 w 4098"/>
                <a:gd name="T1" fmla="*/ 2334 h 3934"/>
                <a:gd name="T2" fmla="*/ 1799 w 4098"/>
                <a:gd name="T3" fmla="*/ 3773 h 3934"/>
                <a:gd name="T4" fmla="*/ 204 w 4098"/>
                <a:gd name="T5" fmla="*/ 1677 h 3934"/>
                <a:gd name="T6" fmla="*/ 2404 w 4098"/>
                <a:gd name="T7" fmla="*/ 176 h 3934"/>
                <a:gd name="T8" fmla="*/ 3914 w 4098"/>
                <a:gd name="T9" fmla="*/ 2334 h 3934"/>
              </a:gdLst>
              <a:ahLst/>
              <a:cxnLst>
                <a:cxn ang="0">
                  <a:pos x="T0" y="T1"/>
                </a:cxn>
                <a:cxn ang="0">
                  <a:pos x="T2" y="T3"/>
                </a:cxn>
                <a:cxn ang="0">
                  <a:pos x="T4" y="T5"/>
                </a:cxn>
                <a:cxn ang="0">
                  <a:pos x="T6" y="T7"/>
                </a:cxn>
                <a:cxn ang="0">
                  <a:pos x="T8" y="T9"/>
                </a:cxn>
              </a:cxnLst>
              <a:rect l="0" t="0" r="r" b="b"/>
              <a:pathLst>
                <a:path w="4098" h="3934">
                  <a:moveTo>
                    <a:pt x="3914" y="2334"/>
                  </a:moveTo>
                  <a:cubicBezTo>
                    <a:pt x="3734" y="3318"/>
                    <a:pt x="2829" y="3934"/>
                    <a:pt x="1799" y="3773"/>
                  </a:cubicBezTo>
                  <a:cubicBezTo>
                    <a:pt x="754" y="3610"/>
                    <a:pt x="0" y="2619"/>
                    <a:pt x="204" y="1677"/>
                  </a:cubicBezTo>
                  <a:cubicBezTo>
                    <a:pt x="418" y="687"/>
                    <a:pt x="1425" y="0"/>
                    <a:pt x="2404" y="176"/>
                  </a:cubicBezTo>
                  <a:cubicBezTo>
                    <a:pt x="3426" y="360"/>
                    <a:pt x="4098" y="1321"/>
                    <a:pt x="3914" y="2334"/>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75" name="Freeform 6">
              <a:extLst>
                <a:ext uri="{FF2B5EF4-FFF2-40B4-BE49-F238E27FC236}">
                  <a16:creationId xmlns:a16="http://schemas.microsoft.com/office/drawing/2014/main" id="{B7463EFC-E6A9-4B2C-A29E-C3879F227E62}"/>
                </a:ext>
              </a:extLst>
            </p:cNvPr>
            <p:cNvSpPr>
              <a:spLocks/>
            </p:cNvSpPr>
            <p:nvPr userDrawn="1"/>
          </p:nvSpPr>
          <p:spPr bwMode="auto">
            <a:xfrm>
              <a:off x="30163" y="6215063"/>
              <a:ext cx="969963" cy="628650"/>
            </a:xfrm>
            <a:custGeom>
              <a:avLst/>
              <a:gdLst>
                <a:gd name="T0" fmla="*/ 0 w 2708"/>
                <a:gd name="T1" fmla="*/ 219 h 1753"/>
                <a:gd name="T2" fmla="*/ 1085 w 2708"/>
                <a:gd name="T3" fmla="*/ 71 h 1753"/>
                <a:gd name="T4" fmla="*/ 2708 w 2708"/>
                <a:gd name="T5" fmla="*/ 1753 h 1753"/>
                <a:gd name="T6" fmla="*/ 0 w 2708"/>
                <a:gd name="T7" fmla="*/ 1753 h 1753"/>
                <a:gd name="T8" fmla="*/ 0 w 2708"/>
                <a:gd name="T9" fmla="*/ 219 h 1753"/>
              </a:gdLst>
              <a:ahLst/>
              <a:cxnLst>
                <a:cxn ang="0">
                  <a:pos x="T0" y="T1"/>
                </a:cxn>
                <a:cxn ang="0">
                  <a:pos x="T2" y="T3"/>
                </a:cxn>
                <a:cxn ang="0">
                  <a:pos x="T4" y="T5"/>
                </a:cxn>
                <a:cxn ang="0">
                  <a:pos x="T6" y="T7"/>
                </a:cxn>
                <a:cxn ang="0">
                  <a:pos x="T8" y="T9"/>
                </a:cxn>
              </a:cxnLst>
              <a:rect l="0" t="0" r="r" b="b"/>
              <a:pathLst>
                <a:path w="2708" h="1753">
                  <a:moveTo>
                    <a:pt x="0" y="219"/>
                  </a:moveTo>
                  <a:cubicBezTo>
                    <a:pt x="314" y="57"/>
                    <a:pt x="686" y="0"/>
                    <a:pt x="1085" y="71"/>
                  </a:cubicBezTo>
                  <a:cubicBezTo>
                    <a:pt x="2028" y="239"/>
                    <a:pt x="2662" y="922"/>
                    <a:pt x="2708" y="1753"/>
                  </a:cubicBezTo>
                  <a:lnTo>
                    <a:pt x="0" y="1753"/>
                  </a:lnTo>
                  <a:lnTo>
                    <a:pt x="0" y="219"/>
                  </a:ln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76" name="Freeform 7">
              <a:extLst>
                <a:ext uri="{FF2B5EF4-FFF2-40B4-BE49-F238E27FC236}">
                  <a16:creationId xmlns:a16="http://schemas.microsoft.com/office/drawing/2014/main" id="{6C29E810-6082-4AB7-92B3-4A18C68070E5}"/>
                </a:ext>
              </a:extLst>
            </p:cNvPr>
            <p:cNvSpPr>
              <a:spLocks/>
            </p:cNvSpPr>
            <p:nvPr userDrawn="1"/>
          </p:nvSpPr>
          <p:spPr bwMode="auto">
            <a:xfrm>
              <a:off x="1766888" y="4757738"/>
              <a:ext cx="1404938" cy="1371600"/>
            </a:xfrm>
            <a:custGeom>
              <a:avLst/>
              <a:gdLst>
                <a:gd name="T0" fmla="*/ 1634 w 3918"/>
                <a:gd name="T1" fmla="*/ 3651 h 3825"/>
                <a:gd name="T2" fmla="*/ 130 w 3918"/>
                <a:gd name="T3" fmla="*/ 1663 h 3825"/>
                <a:gd name="T4" fmla="*/ 2206 w 3918"/>
                <a:gd name="T5" fmla="*/ 139 h 3825"/>
                <a:gd name="T6" fmla="*/ 3773 w 3918"/>
                <a:gd name="T7" fmla="*/ 2269 h 3825"/>
                <a:gd name="T8" fmla="*/ 1634 w 3918"/>
                <a:gd name="T9" fmla="*/ 3651 h 3825"/>
              </a:gdLst>
              <a:ahLst/>
              <a:cxnLst>
                <a:cxn ang="0">
                  <a:pos x="T0" y="T1"/>
                </a:cxn>
                <a:cxn ang="0">
                  <a:pos x="T2" y="T3"/>
                </a:cxn>
                <a:cxn ang="0">
                  <a:pos x="T4" y="T5"/>
                </a:cxn>
                <a:cxn ang="0">
                  <a:pos x="T6" y="T7"/>
                </a:cxn>
                <a:cxn ang="0">
                  <a:pos x="T8" y="T9"/>
                </a:cxn>
              </a:cxnLst>
              <a:rect l="0" t="0" r="r" b="b"/>
              <a:pathLst>
                <a:path w="3918" h="3825">
                  <a:moveTo>
                    <a:pt x="1634" y="3651"/>
                  </a:moveTo>
                  <a:cubicBezTo>
                    <a:pt x="706" y="3497"/>
                    <a:pt x="0" y="2564"/>
                    <a:pt x="130" y="1663"/>
                  </a:cubicBezTo>
                  <a:cubicBezTo>
                    <a:pt x="264" y="734"/>
                    <a:pt x="1264" y="0"/>
                    <a:pt x="2206" y="139"/>
                  </a:cubicBezTo>
                  <a:cubicBezTo>
                    <a:pt x="3202" y="286"/>
                    <a:pt x="3918" y="1259"/>
                    <a:pt x="3773" y="2269"/>
                  </a:cubicBezTo>
                  <a:cubicBezTo>
                    <a:pt x="3639" y="3206"/>
                    <a:pt x="2681" y="3825"/>
                    <a:pt x="1634" y="3651"/>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77" name="Freeform 8">
              <a:extLst>
                <a:ext uri="{FF2B5EF4-FFF2-40B4-BE49-F238E27FC236}">
                  <a16:creationId xmlns:a16="http://schemas.microsoft.com/office/drawing/2014/main" id="{1BADC779-A34E-4649-B341-8F8DAC9781C4}"/>
                </a:ext>
              </a:extLst>
            </p:cNvPr>
            <p:cNvSpPr>
              <a:spLocks/>
            </p:cNvSpPr>
            <p:nvPr userDrawn="1"/>
          </p:nvSpPr>
          <p:spPr bwMode="auto">
            <a:xfrm>
              <a:off x="2549525" y="6051550"/>
              <a:ext cx="1189038" cy="792163"/>
            </a:xfrm>
            <a:custGeom>
              <a:avLst/>
              <a:gdLst>
                <a:gd name="T0" fmla="*/ 3169 w 3319"/>
                <a:gd name="T1" fmla="*/ 2160 h 2212"/>
                <a:gd name="T2" fmla="*/ 3160 w 3319"/>
                <a:gd name="T3" fmla="*/ 2212 h 2212"/>
                <a:gd name="T4" fmla="*/ 24 w 3319"/>
                <a:gd name="T5" fmla="*/ 2212 h 2212"/>
                <a:gd name="T6" fmla="*/ 38 w 3319"/>
                <a:gd name="T7" fmla="*/ 1604 h 2212"/>
                <a:gd name="T8" fmla="*/ 2067 w 3319"/>
                <a:gd name="T9" fmla="*/ 183 h 2212"/>
                <a:gd name="T10" fmla="*/ 3169 w 3319"/>
                <a:gd name="T11" fmla="*/ 2160 h 2212"/>
              </a:gdLst>
              <a:ahLst/>
              <a:cxnLst>
                <a:cxn ang="0">
                  <a:pos x="T0" y="T1"/>
                </a:cxn>
                <a:cxn ang="0">
                  <a:pos x="T2" y="T3"/>
                </a:cxn>
                <a:cxn ang="0">
                  <a:pos x="T4" y="T5"/>
                </a:cxn>
                <a:cxn ang="0">
                  <a:pos x="T6" y="T7"/>
                </a:cxn>
                <a:cxn ang="0">
                  <a:pos x="T8" y="T9"/>
                </a:cxn>
                <a:cxn ang="0">
                  <a:pos x="T10" y="T11"/>
                </a:cxn>
              </a:cxnLst>
              <a:rect l="0" t="0" r="r" b="b"/>
              <a:pathLst>
                <a:path w="3319" h="2212">
                  <a:moveTo>
                    <a:pt x="3169" y="2160"/>
                  </a:moveTo>
                  <a:cubicBezTo>
                    <a:pt x="3166" y="2177"/>
                    <a:pt x="3163" y="2195"/>
                    <a:pt x="3160" y="2212"/>
                  </a:cubicBezTo>
                  <a:lnTo>
                    <a:pt x="24" y="2212"/>
                  </a:lnTo>
                  <a:cubicBezTo>
                    <a:pt x="0" y="2025"/>
                    <a:pt x="4" y="1821"/>
                    <a:pt x="38" y="1604"/>
                  </a:cubicBezTo>
                  <a:cubicBezTo>
                    <a:pt x="185" y="658"/>
                    <a:pt x="1125" y="0"/>
                    <a:pt x="2067" y="183"/>
                  </a:cubicBezTo>
                  <a:cubicBezTo>
                    <a:pt x="2821" y="329"/>
                    <a:pt x="3319" y="1222"/>
                    <a:pt x="3169" y="2160"/>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78" name="Freeform 9">
              <a:extLst>
                <a:ext uri="{FF2B5EF4-FFF2-40B4-BE49-F238E27FC236}">
                  <a16:creationId xmlns:a16="http://schemas.microsoft.com/office/drawing/2014/main" id="{2EE0C787-227B-4CF1-8816-2ECE86AC231C}"/>
                </a:ext>
              </a:extLst>
            </p:cNvPr>
            <p:cNvSpPr>
              <a:spLocks/>
            </p:cNvSpPr>
            <p:nvPr userDrawn="1"/>
          </p:nvSpPr>
          <p:spPr bwMode="auto">
            <a:xfrm>
              <a:off x="1238250" y="6197600"/>
              <a:ext cx="1203325" cy="646113"/>
            </a:xfrm>
            <a:custGeom>
              <a:avLst/>
              <a:gdLst>
                <a:gd name="T0" fmla="*/ 28 w 3360"/>
                <a:gd name="T1" fmla="*/ 1533 h 1802"/>
                <a:gd name="T2" fmla="*/ 2048 w 3360"/>
                <a:gd name="T3" fmla="*/ 162 h 1802"/>
                <a:gd name="T4" fmla="*/ 3308 w 3360"/>
                <a:gd name="T5" fmla="*/ 1802 h 1802"/>
                <a:gd name="T6" fmla="*/ 0 w 3360"/>
                <a:gd name="T7" fmla="*/ 1802 h 1802"/>
                <a:gd name="T8" fmla="*/ 28 w 3360"/>
                <a:gd name="T9" fmla="*/ 1533 h 1802"/>
              </a:gdLst>
              <a:ahLst/>
              <a:cxnLst>
                <a:cxn ang="0">
                  <a:pos x="T0" y="T1"/>
                </a:cxn>
                <a:cxn ang="0">
                  <a:pos x="T2" y="T3"/>
                </a:cxn>
                <a:cxn ang="0">
                  <a:pos x="T4" y="T5"/>
                </a:cxn>
                <a:cxn ang="0">
                  <a:pos x="T6" y="T7"/>
                </a:cxn>
                <a:cxn ang="0">
                  <a:pos x="T8" y="T9"/>
                </a:cxn>
              </a:cxnLst>
              <a:rect l="0" t="0" r="r" b="b"/>
              <a:pathLst>
                <a:path w="3360" h="1802">
                  <a:moveTo>
                    <a:pt x="28" y="1533"/>
                  </a:moveTo>
                  <a:cubicBezTo>
                    <a:pt x="193" y="557"/>
                    <a:pt x="1014" y="0"/>
                    <a:pt x="2048" y="162"/>
                  </a:cubicBezTo>
                  <a:cubicBezTo>
                    <a:pt x="2855" y="289"/>
                    <a:pt x="3360" y="962"/>
                    <a:pt x="3308" y="1802"/>
                  </a:cubicBezTo>
                  <a:lnTo>
                    <a:pt x="0" y="1802"/>
                  </a:lnTo>
                  <a:cubicBezTo>
                    <a:pt x="3" y="1715"/>
                    <a:pt x="12" y="1625"/>
                    <a:pt x="28" y="1533"/>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79" name="Freeform 10">
              <a:extLst>
                <a:ext uri="{FF2B5EF4-FFF2-40B4-BE49-F238E27FC236}">
                  <a16:creationId xmlns:a16="http://schemas.microsoft.com/office/drawing/2014/main" id="{C94A9F19-BFB0-40A2-A2BF-842353F60AE4}"/>
                </a:ext>
              </a:extLst>
            </p:cNvPr>
            <p:cNvSpPr>
              <a:spLocks/>
            </p:cNvSpPr>
            <p:nvPr userDrawn="1"/>
          </p:nvSpPr>
          <p:spPr bwMode="auto">
            <a:xfrm>
              <a:off x="30163" y="4894263"/>
              <a:ext cx="582613" cy="1125538"/>
            </a:xfrm>
            <a:custGeom>
              <a:avLst/>
              <a:gdLst>
                <a:gd name="T0" fmla="*/ 1425 w 1628"/>
                <a:gd name="T1" fmla="*/ 1769 h 3139"/>
                <a:gd name="T2" fmla="*/ 0 w 1628"/>
                <a:gd name="T3" fmla="*/ 3139 h 3139"/>
                <a:gd name="T4" fmla="*/ 0 w 1628"/>
                <a:gd name="T5" fmla="*/ 0 h 3139"/>
                <a:gd name="T6" fmla="*/ 371 w 1628"/>
                <a:gd name="T7" fmla="*/ 43 h 3139"/>
                <a:gd name="T8" fmla="*/ 1425 w 1628"/>
                <a:gd name="T9" fmla="*/ 1769 h 3139"/>
              </a:gdLst>
              <a:ahLst/>
              <a:cxnLst>
                <a:cxn ang="0">
                  <a:pos x="T0" y="T1"/>
                </a:cxn>
                <a:cxn ang="0">
                  <a:pos x="T2" y="T3"/>
                </a:cxn>
                <a:cxn ang="0">
                  <a:pos x="T4" y="T5"/>
                </a:cxn>
                <a:cxn ang="0">
                  <a:pos x="T6" y="T7"/>
                </a:cxn>
                <a:cxn ang="0">
                  <a:pos x="T8" y="T9"/>
                </a:cxn>
              </a:cxnLst>
              <a:rect l="0" t="0" r="r" b="b"/>
              <a:pathLst>
                <a:path w="1628" h="3139">
                  <a:moveTo>
                    <a:pt x="1425" y="1769"/>
                  </a:moveTo>
                  <a:cubicBezTo>
                    <a:pt x="1255" y="2508"/>
                    <a:pt x="622" y="3082"/>
                    <a:pt x="0" y="3139"/>
                  </a:cubicBezTo>
                  <a:lnTo>
                    <a:pt x="0" y="0"/>
                  </a:lnTo>
                  <a:cubicBezTo>
                    <a:pt x="120" y="3"/>
                    <a:pt x="244" y="17"/>
                    <a:pt x="371" y="43"/>
                  </a:cubicBezTo>
                  <a:cubicBezTo>
                    <a:pt x="1218" y="222"/>
                    <a:pt x="1628" y="893"/>
                    <a:pt x="1425" y="1769"/>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0" name="Freeform 11">
              <a:extLst>
                <a:ext uri="{FF2B5EF4-FFF2-40B4-BE49-F238E27FC236}">
                  <a16:creationId xmlns:a16="http://schemas.microsoft.com/office/drawing/2014/main" id="{EEE8BF76-A3BD-4BE7-AE66-AC28E5FB748E}"/>
                </a:ext>
              </a:extLst>
            </p:cNvPr>
            <p:cNvSpPr>
              <a:spLocks/>
            </p:cNvSpPr>
            <p:nvPr userDrawn="1"/>
          </p:nvSpPr>
          <p:spPr bwMode="auto">
            <a:xfrm>
              <a:off x="595313" y="5241925"/>
              <a:ext cx="1119188" cy="1109663"/>
            </a:xfrm>
            <a:custGeom>
              <a:avLst/>
              <a:gdLst>
                <a:gd name="T0" fmla="*/ 1915 w 3126"/>
                <a:gd name="T1" fmla="*/ 180 h 3091"/>
                <a:gd name="T2" fmla="*/ 2953 w 3126"/>
                <a:gd name="T3" fmla="*/ 1734 h 3091"/>
                <a:gd name="T4" fmla="*/ 1173 w 3126"/>
                <a:gd name="T5" fmla="*/ 2910 h 3091"/>
                <a:gd name="T6" fmla="*/ 143 w 3126"/>
                <a:gd name="T7" fmla="*/ 1329 h 3091"/>
                <a:gd name="T8" fmla="*/ 1915 w 3126"/>
                <a:gd name="T9" fmla="*/ 180 h 3091"/>
              </a:gdLst>
              <a:ahLst/>
              <a:cxnLst>
                <a:cxn ang="0">
                  <a:pos x="T0" y="T1"/>
                </a:cxn>
                <a:cxn ang="0">
                  <a:pos x="T2" y="T3"/>
                </a:cxn>
                <a:cxn ang="0">
                  <a:pos x="T4" y="T5"/>
                </a:cxn>
                <a:cxn ang="0">
                  <a:pos x="T6" y="T7"/>
                </a:cxn>
                <a:cxn ang="0">
                  <a:pos x="T8" y="T9"/>
                </a:cxn>
              </a:cxnLst>
              <a:rect l="0" t="0" r="r" b="b"/>
              <a:pathLst>
                <a:path w="3126" h="3091">
                  <a:moveTo>
                    <a:pt x="1915" y="180"/>
                  </a:moveTo>
                  <a:cubicBezTo>
                    <a:pt x="2732" y="340"/>
                    <a:pt x="3126" y="930"/>
                    <a:pt x="2953" y="1734"/>
                  </a:cubicBezTo>
                  <a:cubicBezTo>
                    <a:pt x="2766" y="2607"/>
                    <a:pt x="2034" y="3091"/>
                    <a:pt x="1173" y="2910"/>
                  </a:cubicBezTo>
                  <a:cubicBezTo>
                    <a:pt x="390" y="2745"/>
                    <a:pt x="0" y="2148"/>
                    <a:pt x="143" y="1329"/>
                  </a:cubicBezTo>
                  <a:cubicBezTo>
                    <a:pt x="295" y="453"/>
                    <a:pt x="994" y="0"/>
                    <a:pt x="1915" y="180"/>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1" name="Freeform 12">
              <a:extLst>
                <a:ext uri="{FF2B5EF4-FFF2-40B4-BE49-F238E27FC236}">
                  <a16:creationId xmlns:a16="http://schemas.microsoft.com/office/drawing/2014/main" id="{1682861F-4C3B-4CA5-A3FE-F47C6C7CD7FD}"/>
                </a:ext>
              </a:extLst>
            </p:cNvPr>
            <p:cNvSpPr>
              <a:spLocks/>
            </p:cNvSpPr>
            <p:nvPr userDrawn="1"/>
          </p:nvSpPr>
          <p:spPr bwMode="auto">
            <a:xfrm>
              <a:off x="30163" y="3705225"/>
              <a:ext cx="555625" cy="1030288"/>
            </a:xfrm>
            <a:custGeom>
              <a:avLst/>
              <a:gdLst>
                <a:gd name="T0" fmla="*/ 0 w 1551"/>
                <a:gd name="T1" fmla="*/ 8 h 2871"/>
                <a:gd name="T2" fmla="*/ 394 w 1551"/>
                <a:gd name="T3" fmla="*/ 35 h 2871"/>
                <a:gd name="T4" fmla="*/ 1391 w 1551"/>
                <a:gd name="T5" fmla="*/ 1731 h 2871"/>
                <a:gd name="T6" fmla="*/ 0 w 1551"/>
                <a:gd name="T7" fmla="*/ 2859 h 2871"/>
                <a:gd name="T8" fmla="*/ 0 w 1551"/>
                <a:gd name="T9" fmla="*/ 8 h 2871"/>
              </a:gdLst>
              <a:ahLst/>
              <a:cxnLst>
                <a:cxn ang="0">
                  <a:pos x="T0" y="T1"/>
                </a:cxn>
                <a:cxn ang="0">
                  <a:pos x="T2" y="T3"/>
                </a:cxn>
                <a:cxn ang="0">
                  <a:pos x="T4" y="T5"/>
                </a:cxn>
                <a:cxn ang="0">
                  <a:pos x="T6" y="T7"/>
                </a:cxn>
                <a:cxn ang="0">
                  <a:pos x="T8" y="T9"/>
                </a:cxn>
              </a:cxnLst>
              <a:rect l="0" t="0" r="r" b="b"/>
              <a:pathLst>
                <a:path w="1551" h="2871">
                  <a:moveTo>
                    <a:pt x="0" y="8"/>
                  </a:moveTo>
                  <a:cubicBezTo>
                    <a:pt x="127" y="0"/>
                    <a:pt x="260" y="9"/>
                    <a:pt x="394" y="35"/>
                  </a:cubicBezTo>
                  <a:cubicBezTo>
                    <a:pt x="1166" y="188"/>
                    <a:pt x="1551" y="843"/>
                    <a:pt x="1391" y="1731"/>
                  </a:cubicBezTo>
                  <a:cubicBezTo>
                    <a:pt x="1265" y="2428"/>
                    <a:pt x="700" y="2871"/>
                    <a:pt x="0" y="2859"/>
                  </a:cubicBezTo>
                  <a:lnTo>
                    <a:pt x="0" y="8"/>
                  </a:ln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grpSp>
      <p:grpSp>
        <p:nvGrpSpPr>
          <p:cNvPr id="82" name="Ryhmä 81">
            <a:extLst>
              <a:ext uri="{FF2B5EF4-FFF2-40B4-BE49-F238E27FC236}">
                <a16:creationId xmlns:a16="http://schemas.microsoft.com/office/drawing/2014/main" id="{3D2698D1-C504-4399-AE24-A184B435B10C}"/>
              </a:ext>
            </a:extLst>
          </p:cNvPr>
          <p:cNvGrpSpPr/>
          <p:nvPr userDrawn="1"/>
        </p:nvGrpSpPr>
        <p:grpSpPr>
          <a:xfrm>
            <a:off x="9472391" y="112"/>
            <a:ext cx="2719388" cy="1828800"/>
            <a:chOff x="9444038" y="14288"/>
            <a:chExt cx="2719388" cy="1828800"/>
          </a:xfrm>
        </p:grpSpPr>
        <p:sp>
          <p:nvSpPr>
            <p:cNvPr id="83" name="Freeform 13">
              <a:extLst>
                <a:ext uri="{FF2B5EF4-FFF2-40B4-BE49-F238E27FC236}">
                  <a16:creationId xmlns:a16="http://schemas.microsoft.com/office/drawing/2014/main" id="{503F9709-EDEA-427A-A691-5F2CA676EBB2}"/>
                </a:ext>
              </a:extLst>
            </p:cNvPr>
            <p:cNvSpPr>
              <a:spLocks/>
            </p:cNvSpPr>
            <p:nvPr userDrawn="1"/>
          </p:nvSpPr>
          <p:spPr bwMode="auto">
            <a:xfrm>
              <a:off x="10928350" y="14288"/>
              <a:ext cx="814388" cy="377825"/>
            </a:xfrm>
            <a:custGeom>
              <a:avLst/>
              <a:gdLst>
                <a:gd name="T0" fmla="*/ 2273 w 2273"/>
                <a:gd name="T1" fmla="*/ 0 h 1054"/>
                <a:gd name="T2" fmla="*/ 887 w 2273"/>
                <a:gd name="T3" fmla="*/ 944 h 1054"/>
                <a:gd name="T4" fmla="*/ 0 w 2273"/>
                <a:gd name="T5" fmla="*/ 0 h 1054"/>
                <a:gd name="T6" fmla="*/ 2273 w 2273"/>
                <a:gd name="T7" fmla="*/ 0 h 1054"/>
              </a:gdLst>
              <a:ahLst/>
              <a:cxnLst>
                <a:cxn ang="0">
                  <a:pos x="T0" y="T1"/>
                </a:cxn>
                <a:cxn ang="0">
                  <a:pos x="T2" y="T3"/>
                </a:cxn>
                <a:cxn ang="0">
                  <a:pos x="T4" y="T5"/>
                </a:cxn>
                <a:cxn ang="0">
                  <a:pos x="T6" y="T7"/>
                </a:cxn>
              </a:cxnLst>
              <a:rect l="0" t="0" r="r" b="b"/>
              <a:pathLst>
                <a:path w="2273" h="1054">
                  <a:moveTo>
                    <a:pt x="2273" y="0"/>
                  </a:moveTo>
                  <a:cubicBezTo>
                    <a:pt x="2128" y="644"/>
                    <a:pt x="1535" y="1054"/>
                    <a:pt x="887" y="944"/>
                  </a:cubicBezTo>
                  <a:cubicBezTo>
                    <a:pt x="405" y="863"/>
                    <a:pt x="73" y="490"/>
                    <a:pt x="0" y="0"/>
                  </a:cubicBezTo>
                  <a:lnTo>
                    <a:pt x="2273" y="0"/>
                  </a:ln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4" name="Freeform 14">
              <a:extLst>
                <a:ext uri="{FF2B5EF4-FFF2-40B4-BE49-F238E27FC236}">
                  <a16:creationId xmlns:a16="http://schemas.microsoft.com/office/drawing/2014/main" id="{B7E532D0-5A15-4DE4-801B-EC522473F531}"/>
                </a:ext>
              </a:extLst>
            </p:cNvPr>
            <p:cNvSpPr>
              <a:spLocks/>
            </p:cNvSpPr>
            <p:nvPr userDrawn="1"/>
          </p:nvSpPr>
          <p:spPr bwMode="auto">
            <a:xfrm>
              <a:off x="11917363" y="14288"/>
              <a:ext cx="246063" cy="220663"/>
            </a:xfrm>
            <a:custGeom>
              <a:avLst/>
              <a:gdLst>
                <a:gd name="T0" fmla="*/ 686 w 686"/>
                <a:gd name="T1" fmla="*/ 619 h 619"/>
                <a:gd name="T2" fmla="*/ 0 w 686"/>
                <a:gd name="T3" fmla="*/ 0 h 619"/>
                <a:gd name="T4" fmla="*/ 686 w 686"/>
                <a:gd name="T5" fmla="*/ 0 h 619"/>
                <a:gd name="T6" fmla="*/ 686 w 686"/>
                <a:gd name="T7" fmla="*/ 619 h 619"/>
              </a:gdLst>
              <a:ahLst/>
              <a:cxnLst>
                <a:cxn ang="0">
                  <a:pos x="T0" y="T1"/>
                </a:cxn>
                <a:cxn ang="0">
                  <a:pos x="T2" y="T3"/>
                </a:cxn>
                <a:cxn ang="0">
                  <a:pos x="T4" y="T5"/>
                </a:cxn>
                <a:cxn ang="0">
                  <a:pos x="T6" y="T7"/>
                </a:cxn>
              </a:cxnLst>
              <a:rect l="0" t="0" r="r" b="b"/>
              <a:pathLst>
                <a:path w="686" h="619">
                  <a:moveTo>
                    <a:pt x="686" y="619"/>
                  </a:moveTo>
                  <a:cubicBezTo>
                    <a:pt x="331" y="537"/>
                    <a:pt x="90" y="312"/>
                    <a:pt x="0" y="0"/>
                  </a:cubicBezTo>
                  <a:lnTo>
                    <a:pt x="686" y="0"/>
                  </a:lnTo>
                  <a:lnTo>
                    <a:pt x="686" y="619"/>
                  </a:ln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5" name="Freeform 15">
              <a:extLst>
                <a:ext uri="{FF2B5EF4-FFF2-40B4-BE49-F238E27FC236}">
                  <a16:creationId xmlns:a16="http://schemas.microsoft.com/office/drawing/2014/main" id="{ECCB0CDB-1DDD-4DE6-9F10-676D880BE02F}"/>
                </a:ext>
              </a:extLst>
            </p:cNvPr>
            <p:cNvSpPr>
              <a:spLocks/>
            </p:cNvSpPr>
            <p:nvPr userDrawn="1"/>
          </p:nvSpPr>
          <p:spPr bwMode="auto">
            <a:xfrm>
              <a:off x="11493500" y="233363"/>
              <a:ext cx="669925" cy="800100"/>
            </a:xfrm>
            <a:custGeom>
              <a:avLst/>
              <a:gdLst>
                <a:gd name="T0" fmla="*/ 99 w 1869"/>
                <a:gd name="T1" fmla="*/ 953 h 2228"/>
                <a:gd name="T2" fmla="*/ 1209 w 1869"/>
                <a:gd name="T3" fmla="*/ 88 h 2228"/>
                <a:gd name="T4" fmla="*/ 1869 w 1869"/>
                <a:gd name="T5" fmla="*/ 472 h 2228"/>
                <a:gd name="T6" fmla="*/ 1869 w 1869"/>
                <a:gd name="T7" fmla="*/ 1824 h 2228"/>
                <a:gd name="T8" fmla="*/ 930 w 1869"/>
                <a:gd name="T9" fmla="*/ 2161 h 2228"/>
                <a:gd name="T10" fmla="*/ 99 w 1869"/>
                <a:gd name="T11" fmla="*/ 953 h 2228"/>
              </a:gdLst>
              <a:ahLst/>
              <a:cxnLst>
                <a:cxn ang="0">
                  <a:pos x="T0" y="T1"/>
                </a:cxn>
                <a:cxn ang="0">
                  <a:pos x="T2" y="T3"/>
                </a:cxn>
                <a:cxn ang="0">
                  <a:pos x="T4" y="T5"/>
                </a:cxn>
                <a:cxn ang="0">
                  <a:pos x="T6" y="T7"/>
                </a:cxn>
                <a:cxn ang="0">
                  <a:pos x="T8" y="T9"/>
                </a:cxn>
                <a:cxn ang="0">
                  <a:pos x="T10" y="T11"/>
                </a:cxn>
              </a:cxnLst>
              <a:rect l="0" t="0" r="r" b="b"/>
              <a:pathLst>
                <a:path w="1869" h="2228">
                  <a:moveTo>
                    <a:pt x="99" y="953"/>
                  </a:moveTo>
                  <a:cubicBezTo>
                    <a:pt x="201" y="346"/>
                    <a:pt x="643" y="0"/>
                    <a:pt x="1209" y="88"/>
                  </a:cubicBezTo>
                  <a:cubicBezTo>
                    <a:pt x="1491" y="131"/>
                    <a:pt x="1717" y="270"/>
                    <a:pt x="1869" y="472"/>
                  </a:cubicBezTo>
                  <a:lnTo>
                    <a:pt x="1869" y="1824"/>
                  </a:lnTo>
                  <a:cubicBezTo>
                    <a:pt x="1662" y="2095"/>
                    <a:pt x="1319" y="2228"/>
                    <a:pt x="930" y="2161"/>
                  </a:cubicBezTo>
                  <a:cubicBezTo>
                    <a:pt x="356" y="2063"/>
                    <a:pt x="0" y="1545"/>
                    <a:pt x="99" y="953"/>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6" name="Freeform 16">
              <a:extLst>
                <a:ext uri="{FF2B5EF4-FFF2-40B4-BE49-F238E27FC236}">
                  <a16:creationId xmlns:a16="http://schemas.microsoft.com/office/drawing/2014/main" id="{B63D0E97-B3F0-4B71-BE17-3C485679EEBB}"/>
                </a:ext>
              </a:extLst>
            </p:cNvPr>
            <p:cNvSpPr>
              <a:spLocks/>
            </p:cNvSpPr>
            <p:nvPr userDrawn="1"/>
          </p:nvSpPr>
          <p:spPr bwMode="auto">
            <a:xfrm>
              <a:off x="9472613" y="14288"/>
              <a:ext cx="619125" cy="176213"/>
            </a:xfrm>
            <a:custGeom>
              <a:avLst/>
              <a:gdLst>
                <a:gd name="T0" fmla="*/ 1728 w 1728"/>
                <a:gd name="T1" fmla="*/ 0 h 495"/>
                <a:gd name="T2" fmla="*/ 588 w 1728"/>
                <a:gd name="T3" fmla="*/ 424 h 495"/>
                <a:gd name="T4" fmla="*/ 0 w 1728"/>
                <a:gd name="T5" fmla="*/ 0 h 495"/>
                <a:gd name="T6" fmla="*/ 1728 w 1728"/>
                <a:gd name="T7" fmla="*/ 0 h 495"/>
              </a:gdLst>
              <a:ahLst/>
              <a:cxnLst>
                <a:cxn ang="0">
                  <a:pos x="T0" y="T1"/>
                </a:cxn>
                <a:cxn ang="0">
                  <a:pos x="T2" y="T3"/>
                </a:cxn>
                <a:cxn ang="0">
                  <a:pos x="T4" y="T5"/>
                </a:cxn>
                <a:cxn ang="0">
                  <a:pos x="T6" y="T7"/>
                </a:cxn>
              </a:cxnLst>
              <a:rect l="0" t="0" r="r" b="b"/>
              <a:pathLst>
                <a:path w="1728" h="495">
                  <a:moveTo>
                    <a:pt x="1728" y="0"/>
                  </a:moveTo>
                  <a:cubicBezTo>
                    <a:pt x="1460" y="301"/>
                    <a:pt x="995" y="495"/>
                    <a:pt x="588" y="424"/>
                  </a:cubicBezTo>
                  <a:cubicBezTo>
                    <a:pt x="341" y="381"/>
                    <a:pt x="133" y="221"/>
                    <a:pt x="0" y="0"/>
                  </a:cubicBezTo>
                  <a:lnTo>
                    <a:pt x="1728" y="0"/>
                  </a:ln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7" name="Freeform 17">
              <a:extLst>
                <a:ext uri="{FF2B5EF4-FFF2-40B4-BE49-F238E27FC236}">
                  <a16:creationId xmlns:a16="http://schemas.microsoft.com/office/drawing/2014/main" id="{178B5C70-DC62-4A6F-85FA-04D2AE825388}"/>
                </a:ext>
              </a:extLst>
            </p:cNvPr>
            <p:cNvSpPr>
              <a:spLocks/>
            </p:cNvSpPr>
            <p:nvPr userDrawn="1"/>
          </p:nvSpPr>
          <p:spPr bwMode="auto">
            <a:xfrm>
              <a:off x="10121900" y="14288"/>
              <a:ext cx="744538" cy="649288"/>
            </a:xfrm>
            <a:custGeom>
              <a:avLst/>
              <a:gdLst>
                <a:gd name="T0" fmla="*/ 878 w 2077"/>
                <a:gd name="T1" fmla="*/ 1721 h 1811"/>
                <a:gd name="T2" fmla="*/ 81 w 2077"/>
                <a:gd name="T3" fmla="*/ 614 h 1811"/>
                <a:gd name="T4" fmla="*/ 458 w 2077"/>
                <a:gd name="T5" fmla="*/ 0 h 1811"/>
                <a:gd name="T6" fmla="*/ 1612 w 2077"/>
                <a:gd name="T7" fmla="*/ 0 h 1811"/>
                <a:gd name="T8" fmla="*/ 2004 w 2077"/>
                <a:gd name="T9" fmla="*/ 943 h 1811"/>
                <a:gd name="T10" fmla="*/ 878 w 2077"/>
                <a:gd name="T11" fmla="*/ 1721 h 1811"/>
              </a:gdLst>
              <a:ahLst/>
              <a:cxnLst>
                <a:cxn ang="0">
                  <a:pos x="T0" y="T1"/>
                </a:cxn>
                <a:cxn ang="0">
                  <a:pos x="T2" y="T3"/>
                </a:cxn>
                <a:cxn ang="0">
                  <a:pos x="T4" y="T5"/>
                </a:cxn>
                <a:cxn ang="0">
                  <a:pos x="T6" y="T7"/>
                </a:cxn>
                <a:cxn ang="0">
                  <a:pos x="T8" y="T9"/>
                </a:cxn>
                <a:cxn ang="0">
                  <a:pos x="T10" y="T11"/>
                </a:cxn>
              </a:cxnLst>
              <a:rect l="0" t="0" r="r" b="b"/>
              <a:pathLst>
                <a:path w="2077" h="1811">
                  <a:moveTo>
                    <a:pt x="878" y="1721"/>
                  </a:moveTo>
                  <a:cubicBezTo>
                    <a:pt x="335" y="1630"/>
                    <a:pt x="0" y="1164"/>
                    <a:pt x="81" y="614"/>
                  </a:cubicBezTo>
                  <a:cubicBezTo>
                    <a:pt x="120" y="353"/>
                    <a:pt x="260" y="139"/>
                    <a:pt x="458" y="0"/>
                  </a:cubicBezTo>
                  <a:lnTo>
                    <a:pt x="1612" y="0"/>
                  </a:lnTo>
                  <a:cubicBezTo>
                    <a:pt x="1913" y="204"/>
                    <a:pt x="2077" y="563"/>
                    <a:pt x="2004" y="943"/>
                  </a:cubicBezTo>
                  <a:cubicBezTo>
                    <a:pt x="1903" y="1476"/>
                    <a:pt x="1418" y="1811"/>
                    <a:pt x="878" y="1721"/>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8" name="Freeform 18">
              <a:extLst>
                <a:ext uri="{FF2B5EF4-FFF2-40B4-BE49-F238E27FC236}">
                  <a16:creationId xmlns:a16="http://schemas.microsoft.com/office/drawing/2014/main" id="{F3C757B7-E0BC-42BB-A62D-D5CACF71D183}"/>
                </a:ext>
              </a:extLst>
            </p:cNvPr>
            <p:cNvSpPr>
              <a:spLocks/>
            </p:cNvSpPr>
            <p:nvPr userDrawn="1"/>
          </p:nvSpPr>
          <p:spPr bwMode="auto">
            <a:xfrm>
              <a:off x="10720388" y="439738"/>
              <a:ext cx="750888" cy="736600"/>
            </a:xfrm>
            <a:custGeom>
              <a:avLst/>
              <a:gdLst>
                <a:gd name="T0" fmla="*/ 2001 w 2095"/>
                <a:gd name="T1" fmla="*/ 1210 h 2054"/>
                <a:gd name="T2" fmla="*/ 941 w 2095"/>
                <a:gd name="T3" fmla="*/ 1969 h 2054"/>
                <a:gd name="T4" fmla="*/ 102 w 2095"/>
                <a:gd name="T5" fmla="*/ 851 h 2054"/>
                <a:gd name="T6" fmla="*/ 1228 w 2095"/>
                <a:gd name="T7" fmla="*/ 95 h 2054"/>
                <a:gd name="T8" fmla="*/ 2001 w 2095"/>
                <a:gd name="T9" fmla="*/ 1210 h 2054"/>
              </a:gdLst>
              <a:ahLst/>
              <a:cxnLst>
                <a:cxn ang="0">
                  <a:pos x="T0" y="T1"/>
                </a:cxn>
                <a:cxn ang="0">
                  <a:pos x="T2" y="T3"/>
                </a:cxn>
                <a:cxn ang="0">
                  <a:pos x="T4" y="T5"/>
                </a:cxn>
                <a:cxn ang="0">
                  <a:pos x="T6" y="T7"/>
                </a:cxn>
                <a:cxn ang="0">
                  <a:pos x="T8" y="T9"/>
                </a:cxn>
              </a:cxnLst>
              <a:rect l="0" t="0" r="r" b="b"/>
              <a:pathLst>
                <a:path w="2095" h="2054">
                  <a:moveTo>
                    <a:pt x="2001" y="1210"/>
                  </a:moveTo>
                  <a:cubicBezTo>
                    <a:pt x="1909" y="1751"/>
                    <a:pt x="1486" y="2054"/>
                    <a:pt x="941" y="1969"/>
                  </a:cubicBezTo>
                  <a:cubicBezTo>
                    <a:pt x="345" y="1876"/>
                    <a:pt x="0" y="1416"/>
                    <a:pt x="102" y="851"/>
                  </a:cubicBezTo>
                  <a:cubicBezTo>
                    <a:pt x="199" y="316"/>
                    <a:pt x="671" y="0"/>
                    <a:pt x="1228" y="95"/>
                  </a:cubicBezTo>
                  <a:cubicBezTo>
                    <a:pt x="1770" y="188"/>
                    <a:pt x="2095" y="656"/>
                    <a:pt x="2001" y="1210"/>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89" name="Freeform 19">
              <a:extLst>
                <a:ext uri="{FF2B5EF4-FFF2-40B4-BE49-F238E27FC236}">
                  <a16:creationId xmlns:a16="http://schemas.microsoft.com/office/drawing/2014/main" id="{F84D7CF4-BEC9-4149-87F8-24AF2243A3DB}"/>
                </a:ext>
              </a:extLst>
            </p:cNvPr>
            <p:cNvSpPr>
              <a:spLocks/>
            </p:cNvSpPr>
            <p:nvPr userDrawn="1"/>
          </p:nvSpPr>
          <p:spPr bwMode="auto">
            <a:xfrm>
              <a:off x="9932988" y="746125"/>
              <a:ext cx="739775" cy="741363"/>
            </a:xfrm>
            <a:custGeom>
              <a:avLst/>
              <a:gdLst>
                <a:gd name="T0" fmla="*/ 1973 w 2067"/>
                <a:gd name="T1" fmla="*/ 1141 h 2067"/>
                <a:gd name="T2" fmla="*/ 893 w 2067"/>
                <a:gd name="T3" fmla="*/ 1989 h 2067"/>
                <a:gd name="T4" fmla="*/ 81 w 2067"/>
                <a:gd name="T5" fmla="*/ 863 h 2067"/>
                <a:gd name="T6" fmla="*/ 1218 w 2067"/>
                <a:gd name="T7" fmla="*/ 88 h 2067"/>
                <a:gd name="T8" fmla="*/ 1973 w 2067"/>
                <a:gd name="T9" fmla="*/ 1141 h 2067"/>
              </a:gdLst>
              <a:ahLst/>
              <a:cxnLst>
                <a:cxn ang="0">
                  <a:pos x="T0" y="T1"/>
                </a:cxn>
                <a:cxn ang="0">
                  <a:pos x="T2" y="T3"/>
                </a:cxn>
                <a:cxn ang="0">
                  <a:pos x="T4" y="T5"/>
                </a:cxn>
                <a:cxn ang="0">
                  <a:pos x="T6" y="T7"/>
                </a:cxn>
                <a:cxn ang="0">
                  <a:pos x="T8" y="T9"/>
                </a:cxn>
              </a:cxnLst>
              <a:rect l="0" t="0" r="r" b="b"/>
              <a:pathLst>
                <a:path w="2067" h="2067">
                  <a:moveTo>
                    <a:pt x="1973" y="1141"/>
                  </a:moveTo>
                  <a:cubicBezTo>
                    <a:pt x="1879" y="1698"/>
                    <a:pt x="1409" y="2067"/>
                    <a:pt x="893" y="1989"/>
                  </a:cubicBezTo>
                  <a:cubicBezTo>
                    <a:pt x="384" y="1912"/>
                    <a:pt x="0" y="1380"/>
                    <a:pt x="81" y="863"/>
                  </a:cubicBezTo>
                  <a:cubicBezTo>
                    <a:pt x="161" y="346"/>
                    <a:pt x="668" y="0"/>
                    <a:pt x="1218" y="88"/>
                  </a:cubicBezTo>
                  <a:cubicBezTo>
                    <a:pt x="1778" y="178"/>
                    <a:pt x="2067" y="580"/>
                    <a:pt x="1973" y="1141"/>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90" name="Freeform 20">
              <a:extLst>
                <a:ext uri="{FF2B5EF4-FFF2-40B4-BE49-F238E27FC236}">
                  <a16:creationId xmlns:a16="http://schemas.microsoft.com/office/drawing/2014/main" id="{548DE300-1D9D-4BB4-90AF-1A2383440EB0}"/>
                </a:ext>
              </a:extLst>
            </p:cNvPr>
            <p:cNvSpPr>
              <a:spLocks/>
            </p:cNvSpPr>
            <p:nvPr userDrawn="1"/>
          </p:nvSpPr>
          <p:spPr bwMode="auto">
            <a:xfrm>
              <a:off x="11268075" y="1104900"/>
              <a:ext cx="727075" cy="738188"/>
            </a:xfrm>
            <a:custGeom>
              <a:avLst/>
              <a:gdLst>
                <a:gd name="T0" fmla="*/ 1939 w 2028"/>
                <a:gd name="T1" fmla="*/ 1177 h 2058"/>
                <a:gd name="T2" fmla="*/ 784 w 2028"/>
                <a:gd name="T3" fmla="*/ 1950 h 2058"/>
                <a:gd name="T4" fmla="*/ 110 w 2028"/>
                <a:gd name="T5" fmla="*/ 805 h 2058"/>
                <a:gd name="T6" fmla="*/ 1149 w 2028"/>
                <a:gd name="T7" fmla="*/ 104 h 2058"/>
                <a:gd name="T8" fmla="*/ 1939 w 2028"/>
                <a:gd name="T9" fmla="*/ 1177 h 2058"/>
              </a:gdLst>
              <a:ahLst/>
              <a:cxnLst>
                <a:cxn ang="0">
                  <a:pos x="T0" y="T1"/>
                </a:cxn>
                <a:cxn ang="0">
                  <a:pos x="T2" y="T3"/>
                </a:cxn>
                <a:cxn ang="0">
                  <a:pos x="T4" y="T5"/>
                </a:cxn>
                <a:cxn ang="0">
                  <a:pos x="T6" y="T7"/>
                </a:cxn>
                <a:cxn ang="0">
                  <a:pos x="T8" y="T9"/>
                </a:cxn>
              </a:cxnLst>
              <a:rect l="0" t="0" r="r" b="b"/>
              <a:pathLst>
                <a:path w="2028" h="2058">
                  <a:moveTo>
                    <a:pt x="1939" y="1177"/>
                  </a:moveTo>
                  <a:cubicBezTo>
                    <a:pt x="1846" y="1662"/>
                    <a:pt x="1255" y="2058"/>
                    <a:pt x="784" y="1950"/>
                  </a:cubicBezTo>
                  <a:cubicBezTo>
                    <a:pt x="309" y="1841"/>
                    <a:pt x="0" y="1317"/>
                    <a:pt x="110" y="805"/>
                  </a:cubicBezTo>
                  <a:cubicBezTo>
                    <a:pt x="221" y="282"/>
                    <a:pt x="639" y="0"/>
                    <a:pt x="1149" y="104"/>
                  </a:cubicBezTo>
                  <a:cubicBezTo>
                    <a:pt x="1656" y="207"/>
                    <a:pt x="2028" y="713"/>
                    <a:pt x="1939" y="1177"/>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91" name="Freeform 21">
              <a:extLst>
                <a:ext uri="{FF2B5EF4-FFF2-40B4-BE49-F238E27FC236}">
                  <a16:creationId xmlns:a16="http://schemas.microsoft.com/office/drawing/2014/main" id="{597D852F-19C5-4FC7-8E8A-B165A4E9D2F6}"/>
                </a:ext>
              </a:extLst>
            </p:cNvPr>
            <p:cNvSpPr>
              <a:spLocks/>
            </p:cNvSpPr>
            <p:nvPr userDrawn="1"/>
          </p:nvSpPr>
          <p:spPr bwMode="auto">
            <a:xfrm>
              <a:off x="9444038" y="239713"/>
              <a:ext cx="681038" cy="657225"/>
            </a:xfrm>
            <a:custGeom>
              <a:avLst/>
              <a:gdLst>
                <a:gd name="T0" fmla="*/ 1159 w 1899"/>
                <a:gd name="T1" fmla="*/ 103 h 1833"/>
                <a:gd name="T2" fmla="*/ 1799 w 1899"/>
                <a:gd name="T3" fmla="*/ 1040 h 1833"/>
                <a:gd name="T4" fmla="*/ 816 w 1899"/>
                <a:gd name="T5" fmla="*/ 1762 h 1833"/>
                <a:gd name="T6" fmla="*/ 92 w 1899"/>
                <a:gd name="T7" fmla="*/ 737 h 1833"/>
                <a:gd name="T8" fmla="*/ 1159 w 1899"/>
                <a:gd name="T9" fmla="*/ 103 h 1833"/>
              </a:gdLst>
              <a:ahLst/>
              <a:cxnLst>
                <a:cxn ang="0">
                  <a:pos x="T0" y="T1"/>
                </a:cxn>
                <a:cxn ang="0">
                  <a:pos x="T2" y="T3"/>
                </a:cxn>
                <a:cxn ang="0">
                  <a:pos x="T4" y="T5"/>
                </a:cxn>
                <a:cxn ang="0">
                  <a:pos x="T6" y="T7"/>
                </a:cxn>
                <a:cxn ang="0">
                  <a:pos x="T8" y="T9"/>
                </a:cxn>
              </a:cxnLst>
              <a:rect l="0" t="0" r="r" b="b"/>
              <a:pathLst>
                <a:path w="1899" h="1833">
                  <a:moveTo>
                    <a:pt x="1159" y="103"/>
                  </a:moveTo>
                  <a:cubicBezTo>
                    <a:pt x="1645" y="190"/>
                    <a:pt x="1899" y="563"/>
                    <a:pt x="1799" y="1040"/>
                  </a:cubicBezTo>
                  <a:cubicBezTo>
                    <a:pt x="1697" y="1530"/>
                    <a:pt x="1283" y="1833"/>
                    <a:pt x="816" y="1762"/>
                  </a:cubicBezTo>
                  <a:cubicBezTo>
                    <a:pt x="324" y="1687"/>
                    <a:pt x="0" y="1229"/>
                    <a:pt x="92" y="737"/>
                  </a:cubicBezTo>
                  <a:cubicBezTo>
                    <a:pt x="185" y="238"/>
                    <a:pt x="585" y="0"/>
                    <a:pt x="1159" y="103"/>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92" name="Freeform 22">
              <a:extLst>
                <a:ext uri="{FF2B5EF4-FFF2-40B4-BE49-F238E27FC236}">
                  <a16:creationId xmlns:a16="http://schemas.microsoft.com/office/drawing/2014/main" id="{C09C3A35-9726-4BBE-B50F-9F829DD692C6}"/>
                </a:ext>
              </a:extLst>
            </p:cNvPr>
            <p:cNvSpPr>
              <a:spLocks/>
            </p:cNvSpPr>
            <p:nvPr userDrawn="1"/>
          </p:nvSpPr>
          <p:spPr bwMode="auto">
            <a:xfrm>
              <a:off x="12015788" y="1030288"/>
              <a:ext cx="147638" cy="506413"/>
            </a:xfrm>
            <a:custGeom>
              <a:avLst/>
              <a:gdLst>
                <a:gd name="T0" fmla="*/ 410 w 410"/>
                <a:gd name="T1" fmla="*/ 1414 h 1414"/>
                <a:gd name="T2" fmla="*/ 70 w 410"/>
                <a:gd name="T3" fmla="*/ 559 h 1414"/>
                <a:gd name="T4" fmla="*/ 410 w 410"/>
                <a:gd name="T5" fmla="*/ 0 h 1414"/>
                <a:gd name="T6" fmla="*/ 410 w 410"/>
                <a:gd name="T7" fmla="*/ 1414 h 1414"/>
              </a:gdLst>
              <a:ahLst/>
              <a:cxnLst>
                <a:cxn ang="0">
                  <a:pos x="T0" y="T1"/>
                </a:cxn>
                <a:cxn ang="0">
                  <a:pos x="T2" y="T3"/>
                </a:cxn>
                <a:cxn ang="0">
                  <a:pos x="T4" y="T5"/>
                </a:cxn>
                <a:cxn ang="0">
                  <a:pos x="T6" y="T7"/>
                </a:cxn>
              </a:cxnLst>
              <a:rect l="0" t="0" r="r" b="b"/>
              <a:pathLst>
                <a:path w="410" h="1414">
                  <a:moveTo>
                    <a:pt x="410" y="1414"/>
                  </a:moveTo>
                  <a:cubicBezTo>
                    <a:pt x="127" y="1258"/>
                    <a:pt x="0" y="949"/>
                    <a:pt x="70" y="559"/>
                  </a:cubicBezTo>
                  <a:cubicBezTo>
                    <a:pt x="113" y="320"/>
                    <a:pt x="239" y="124"/>
                    <a:pt x="410" y="0"/>
                  </a:cubicBezTo>
                  <a:lnTo>
                    <a:pt x="410" y="1414"/>
                  </a:ln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93" name="Freeform 23">
              <a:extLst>
                <a:ext uri="{FF2B5EF4-FFF2-40B4-BE49-F238E27FC236}">
                  <a16:creationId xmlns:a16="http://schemas.microsoft.com/office/drawing/2014/main" id="{AFFDF90A-7F0E-4225-B00B-31A34A23D854}"/>
                </a:ext>
              </a:extLst>
            </p:cNvPr>
            <p:cNvSpPr>
              <a:spLocks/>
            </p:cNvSpPr>
            <p:nvPr userDrawn="1"/>
          </p:nvSpPr>
          <p:spPr bwMode="auto">
            <a:xfrm>
              <a:off x="10591800" y="1192213"/>
              <a:ext cx="650875" cy="623888"/>
            </a:xfrm>
            <a:custGeom>
              <a:avLst/>
              <a:gdLst>
                <a:gd name="T0" fmla="*/ 720 w 1818"/>
                <a:gd name="T1" fmla="*/ 1661 h 1740"/>
                <a:gd name="T2" fmla="*/ 77 w 1818"/>
                <a:gd name="T3" fmla="*/ 770 h 1740"/>
                <a:gd name="T4" fmla="*/ 1061 w 1818"/>
                <a:gd name="T5" fmla="*/ 69 h 1740"/>
                <a:gd name="T6" fmla="*/ 1739 w 1818"/>
                <a:gd name="T7" fmla="*/ 998 h 1740"/>
                <a:gd name="T8" fmla="*/ 720 w 1818"/>
                <a:gd name="T9" fmla="*/ 1661 h 1740"/>
              </a:gdLst>
              <a:ahLst/>
              <a:cxnLst>
                <a:cxn ang="0">
                  <a:pos x="T0" y="T1"/>
                </a:cxn>
                <a:cxn ang="0">
                  <a:pos x="T2" y="T3"/>
                </a:cxn>
                <a:cxn ang="0">
                  <a:pos x="T4" y="T5"/>
                </a:cxn>
                <a:cxn ang="0">
                  <a:pos x="T6" y="T7"/>
                </a:cxn>
                <a:cxn ang="0">
                  <a:pos x="T8" y="T9"/>
                </a:cxn>
              </a:cxnLst>
              <a:rect l="0" t="0" r="r" b="b"/>
              <a:pathLst>
                <a:path w="1818" h="1740">
                  <a:moveTo>
                    <a:pt x="720" y="1661"/>
                  </a:moveTo>
                  <a:cubicBezTo>
                    <a:pt x="265" y="1591"/>
                    <a:pt x="0" y="1224"/>
                    <a:pt x="77" y="770"/>
                  </a:cubicBezTo>
                  <a:cubicBezTo>
                    <a:pt x="161" y="277"/>
                    <a:pt x="550" y="0"/>
                    <a:pt x="1061" y="69"/>
                  </a:cubicBezTo>
                  <a:cubicBezTo>
                    <a:pt x="1533" y="133"/>
                    <a:pt x="1818" y="523"/>
                    <a:pt x="1739" y="998"/>
                  </a:cubicBezTo>
                  <a:cubicBezTo>
                    <a:pt x="1663" y="1454"/>
                    <a:pt x="1225" y="1740"/>
                    <a:pt x="720" y="1661"/>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grpSp>
      <p:grpSp>
        <p:nvGrpSpPr>
          <p:cNvPr id="7" name="Ryhmä 6">
            <a:extLst>
              <a:ext uri="{FF2B5EF4-FFF2-40B4-BE49-F238E27FC236}">
                <a16:creationId xmlns:a16="http://schemas.microsoft.com/office/drawing/2014/main" id="{A509C4ED-7645-4B7F-A25E-91F0D5C9A41F}"/>
              </a:ext>
            </a:extLst>
          </p:cNvPr>
          <p:cNvGrpSpPr/>
          <p:nvPr userDrawn="1"/>
        </p:nvGrpSpPr>
        <p:grpSpPr>
          <a:xfrm>
            <a:off x="676276" y="685800"/>
            <a:ext cx="2917824" cy="557213"/>
            <a:chOff x="676276" y="685800"/>
            <a:chExt cx="2917824" cy="557213"/>
          </a:xfrm>
        </p:grpSpPr>
        <p:sp>
          <p:nvSpPr>
            <p:cNvPr id="95" name="AutoShape 25">
              <a:extLst>
                <a:ext uri="{FF2B5EF4-FFF2-40B4-BE49-F238E27FC236}">
                  <a16:creationId xmlns:a16="http://schemas.microsoft.com/office/drawing/2014/main" id="{AD422D4D-264B-4842-8EF5-5B4D50E1EB43}"/>
                </a:ext>
              </a:extLst>
            </p:cNvPr>
            <p:cNvSpPr>
              <a:spLocks noChangeAspect="1" noChangeArrowheads="1" noTextEdit="1"/>
            </p:cNvSpPr>
            <p:nvPr userDrawn="1"/>
          </p:nvSpPr>
          <p:spPr bwMode="gray">
            <a:xfrm>
              <a:off x="677863" y="685800"/>
              <a:ext cx="29162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96" name="Freeform 27">
              <a:extLst>
                <a:ext uri="{FF2B5EF4-FFF2-40B4-BE49-F238E27FC236}">
                  <a16:creationId xmlns:a16="http://schemas.microsoft.com/office/drawing/2014/main" id="{88C9B1C0-AFC1-45A4-91F7-579B777C5C8A}"/>
                </a:ext>
              </a:extLst>
            </p:cNvPr>
            <p:cNvSpPr>
              <a:spLocks noEditPoints="1"/>
            </p:cNvSpPr>
            <p:nvPr userDrawn="1"/>
          </p:nvSpPr>
          <p:spPr bwMode="gray">
            <a:xfrm>
              <a:off x="1333500" y="822325"/>
              <a:ext cx="206375" cy="274638"/>
            </a:xfrm>
            <a:custGeom>
              <a:avLst/>
              <a:gdLst>
                <a:gd name="T0" fmla="*/ 900 w 1864"/>
                <a:gd name="T1" fmla="*/ 0 h 2492"/>
                <a:gd name="T2" fmla="*/ 117 w 1864"/>
                <a:gd name="T3" fmla="*/ 0 h 2492"/>
                <a:gd name="T4" fmla="*/ 0 w 1864"/>
                <a:gd name="T5" fmla="*/ 117 h 2492"/>
                <a:gd name="T6" fmla="*/ 0 w 1864"/>
                <a:gd name="T7" fmla="*/ 2375 h 2492"/>
                <a:gd name="T8" fmla="*/ 117 w 1864"/>
                <a:gd name="T9" fmla="*/ 2492 h 2492"/>
                <a:gd name="T10" fmla="*/ 365 w 1864"/>
                <a:gd name="T11" fmla="*/ 2492 h 2492"/>
                <a:gd name="T12" fmla="*/ 482 w 1864"/>
                <a:gd name="T13" fmla="*/ 2375 h 2492"/>
                <a:gd name="T14" fmla="*/ 482 w 1864"/>
                <a:gd name="T15" fmla="*/ 1698 h 2492"/>
                <a:gd name="T16" fmla="*/ 858 w 1864"/>
                <a:gd name="T17" fmla="*/ 1698 h 2492"/>
                <a:gd name="T18" fmla="*/ 1864 w 1864"/>
                <a:gd name="T19" fmla="*/ 835 h 2492"/>
                <a:gd name="T20" fmla="*/ 900 w 1864"/>
                <a:gd name="T21" fmla="*/ 0 h 2492"/>
                <a:gd name="T22" fmla="*/ 482 w 1864"/>
                <a:gd name="T23" fmla="*/ 470 h 2492"/>
                <a:gd name="T24" fmla="*/ 880 w 1864"/>
                <a:gd name="T25" fmla="*/ 470 h 2492"/>
                <a:gd name="T26" fmla="*/ 1371 w 1864"/>
                <a:gd name="T27" fmla="*/ 851 h 2492"/>
                <a:gd name="T28" fmla="*/ 867 w 1864"/>
                <a:gd name="T29" fmla="*/ 1232 h 2492"/>
                <a:gd name="T30" fmla="*/ 482 w 1864"/>
                <a:gd name="T31" fmla="*/ 1232 h 2492"/>
                <a:gd name="T32" fmla="*/ 482 w 1864"/>
                <a:gd name="T33" fmla="*/ 47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4" h="2492">
                  <a:moveTo>
                    <a:pt x="900" y="0"/>
                  </a:moveTo>
                  <a:lnTo>
                    <a:pt x="117" y="0"/>
                  </a:lnTo>
                  <a:cubicBezTo>
                    <a:pt x="52" y="0"/>
                    <a:pt x="0" y="53"/>
                    <a:pt x="0" y="117"/>
                  </a:cubicBezTo>
                  <a:lnTo>
                    <a:pt x="0" y="2375"/>
                  </a:lnTo>
                  <a:cubicBezTo>
                    <a:pt x="0" y="2439"/>
                    <a:pt x="52" y="2492"/>
                    <a:pt x="117" y="2492"/>
                  </a:cubicBezTo>
                  <a:lnTo>
                    <a:pt x="365" y="2492"/>
                  </a:lnTo>
                  <a:cubicBezTo>
                    <a:pt x="430" y="2492"/>
                    <a:pt x="482" y="2439"/>
                    <a:pt x="482" y="2375"/>
                  </a:cubicBezTo>
                  <a:lnTo>
                    <a:pt x="482" y="1698"/>
                  </a:lnTo>
                  <a:lnTo>
                    <a:pt x="858" y="1698"/>
                  </a:lnTo>
                  <a:cubicBezTo>
                    <a:pt x="1459" y="1698"/>
                    <a:pt x="1864" y="1354"/>
                    <a:pt x="1864" y="835"/>
                  </a:cubicBezTo>
                  <a:cubicBezTo>
                    <a:pt x="1864" y="328"/>
                    <a:pt x="1485" y="0"/>
                    <a:pt x="900" y="0"/>
                  </a:cubicBezTo>
                  <a:close/>
                  <a:moveTo>
                    <a:pt x="482" y="470"/>
                  </a:moveTo>
                  <a:lnTo>
                    <a:pt x="880" y="470"/>
                  </a:lnTo>
                  <a:cubicBezTo>
                    <a:pt x="1064" y="470"/>
                    <a:pt x="1371" y="518"/>
                    <a:pt x="1371" y="851"/>
                  </a:cubicBezTo>
                  <a:cubicBezTo>
                    <a:pt x="1371" y="1082"/>
                    <a:pt x="1174" y="1232"/>
                    <a:pt x="867" y="1232"/>
                  </a:cubicBezTo>
                  <a:lnTo>
                    <a:pt x="482" y="1232"/>
                  </a:lnTo>
                  <a:lnTo>
                    <a:pt x="482" y="47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97" name="Freeform 28">
              <a:extLst>
                <a:ext uri="{FF2B5EF4-FFF2-40B4-BE49-F238E27FC236}">
                  <a16:creationId xmlns:a16="http://schemas.microsoft.com/office/drawing/2014/main" id="{1FC5DE7F-533A-44F4-8A7F-425BBA46317D}"/>
                </a:ext>
              </a:extLst>
            </p:cNvPr>
            <p:cNvSpPr>
              <a:spLocks/>
            </p:cNvSpPr>
            <p:nvPr userDrawn="1"/>
          </p:nvSpPr>
          <p:spPr bwMode="gray">
            <a:xfrm>
              <a:off x="1582738" y="911225"/>
              <a:ext cx="52387" cy="185738"/>
            </a:xfrm>
            <a:custGeom>
              <a:avLst/>
              <a:gdLst>
                <a:gd name="T0" fmla="*/ 365 w 482"/>
                <a:gd name="T1" fmla="*/ 0 h 1677"/>
                <a:gd name="T2" fmla="*/ 116 w 482"/>
                <a:gd name="T3" fmla="*/ 0 h 1677"/>
                <a:gd name="T4" fmla="*/ 0 w 482"/>
                <a:gd name="T5" fmla="*/ 117 h 1677"/>
                <a:gd name="T6" fmla="*/ 0 w 482"/>
                <a:gd name="T7" fmla="*/ 1561 h 1677"/>
                <a:gd name="T8" fmla="*/ 116 w 482"/>
                <a:gd name="T9" fmla="*/ 1677 h 1677"/>
                <a:gd name="T10" fmla="*/ 365 w 482"/>
                <a:gd name="T11" fmla="*/ 1677 h 1677"/>
                <a:gd name="T12" fmla="*/ 482 w 482"/>
                <a:gd name="T13" fmla="*/ 1561 h 1677"/>
                <a:gd name="T14" fmla="*/ 482 w 482"/>
                <a:gd name="T15" fmla="*/ 117 h 1677"/>
                <a:gd name="T16" fmla="*/ 365 w 482"/>
                <a:gd name="T17"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1677">
                  <a:moveTo>
                    <a:pt x="365" y="0"/>
                  </a:moveTo>
                  <a:lnTo>
                    <a:pt x="116" y="0"/>
                  </a:lnTo>
                  <a:cubicBezTo>
                    <a:pt x="52" y="0"/>
                    <a:pt x="0" y="52"/>
                    <a:pt x="0" y="117"/>
                  </a:cubicBezTo>
                  <a:lnTo>
                    <a:pt x="0" y="1561"/>
                  </a:lnTo>
                  <a:cubicBezTo>
                    <a:pt x="0" y="1625"/>
                    <a:pt x="52" y="1677"/>
                    <a:pt x="116" y="1677"/>
                  </a:cubicBezTo>
                  <a:lnTo>
                    <a:pt x="365" y="1677"/>
                  </a:lnTo>
                  <a:cubicBezTo>
                    <a:pt x="430" y="1677"/>
                    <a:pt x="482" y="1625"/>
                    <a:pt x="482" y="1561"/>
                  </a:cubicBezTo>
                  <a:lnTo>
                    <a:pt x="482" y="117"/>
                  </a:lnTo>
                  <a:cubicBezTo>
                    <a:pt x="482" y="52"/>
                    <a:pt x="430" y="0"/>
                    <a:pt x="365"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98" name="Freeform 29">
              <a:extLst>
                <a:ext uri="{FF2B5EF4-FFF2-40B4-BE49-F238E27FC236}">
                  <a16:creationId xmlns:a16="http://schemas.microsoft.com/office/drawing/2014/main" id="{2F32D27F-10B3-4F8A-A9E1-DC9D6D55C03A}"/>
                </a:ext>
              </a:extLst>
            </p:cNvPr>
            <p:cNvSpPr>
              <a:spLocks/>
            </p:cNvSpPr>
            <p:nvPr userDrawn="1"/>
          </p:nvSpPr>
          <p:spPr bwMode="gray">
            <a:xfrm>
              <a:off x="1695450" y="822325"/>
              <a:ext cx="187325" cy="274638"/>
            </a:xfrm>
            <a:custGeom>
              <a:avLst/>
              <a:gdLst>
                <a:gd name="T0" fmla="*/ 938 w 1695"/>
                <a:gd name="T1" fmla="*/ 551 h 2491"/>
                <a:gd name="T2" fmla="*/ 483 w 1695"/>
                <a:gd name="T3" fmla="*/ 714 h 2491"/>
                <a:gd name="T4" fmla="*/ 483 w 1695"/>
                <a:gd name="T5" fmla="*/ 117 h 2491"/>
                <a:gd name="T6" fmla="*/ 366 w 1695"/>
                <a:gd name="T7" fmla="*/ 0 h 2491"/>
                <a:gd name="T8" fmla="*/ 117 w 1695"/>
                <a:gd name="T9" fmla="*/ 0 h 2491"/>
                <a:gd name="T10" fmla="*/ 0 w 1695"/>
                <a:gd name="T11" fmla="*/ 117 h 2491"/>
                <a:gd name="T12" fmla="*/ 0 w 1695"/>
                <a:gd name="T13" fmla="*/ 2375 h 2491"/>
                <a:gd name="T14" fmla="*/ 117 w 1695"/>
                <a:gd name="T15" fmla="*/ 2491 h 2491"/>
                <a:gd name="T16" fmla="*/ 366 w 1695"/>
                <a:gd name="T17" fmla="*/ 2491 h 2491"/>
                <a:gd name="T18" fmla="*/ 483 w 1695"/>
                <a:gd name="T19" fmla="*/ 2375 h 2491"/>
                <a:gd name="T20" fmla="*/ 483 w 1695"/>
                <a:gd name="T21" fmla="*/ 1418 h 2491"/>
                <a:gd name="T22" fmla="*/ 867 w 1695"/>
                <a:gd name="T23" fmla="*/ 1011 h 2491"/>
                <a:gd name="T24" fmla="*/ 1212 w 1695"/>
                <a:gd name="T25" fmla="*/ 1399 h 2491"/>
                <a:gd name="T26" fmla="*/ 1212 w 1695"/>
                <a:gd name="T27" fmla="*/ 2375 h 2491"/>
                <a:gd name="T28" fmla="*/ 1329 w 1695"/>
                <a:gd name="T29" fmla="*/ 2491 h 2491"/>
                <a:gd name="T30" fmla="*/ 1578 w 1695"/>
                <a:gd name="T31" fmla="*/ 2491 h 2491"/>
                <a:gd name="T32" fmla="*/ 1695 w 1695"/>
                <a:gd name="T33" fmla="*/ 2375 h 2491"/>
                <a:gd name="T34" fmla="*/ 1695 w 1695"/>
                <a:gd name="T35" fmla="*/ 1337 h 2491"/>
                <a:gd name="T36" fmla="*/ 938 w 1695"/>
                <a:gd name="T37" fmla="*/ 551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5" h="2491">
                  <a:moveTo>
                    <a:pt x="938" y="551"/>
                  </a:moveTo>
                  <a:cubicBezTo>
                    <a:pt x="766" y="551"/>
                    <a:pt x="614" y="606"/>
                    <a:pt x="483" y="714"/>
                  </a:cubicBezTo>
                  <a:lnTo>
                    <a:pt x="483" y="117"/>
                  </a:lnTo>
                  <a:cubicBezTo>
                    <a:pt x="483" y="53"/>
                    <a:pt x="430" y="0"/>
                    <a:pt x="366" y="0"/>
                  </a:cubicBezTo>
                  <a:lnTo>
                    <a:pt x="117" y="0"/>
                  </a:lnTo>
                  <a:cubicBezTo>
                    <a:pt x="52" y="0"/>
                    <a:pt x="0" y="53"/>
                    <a:pt x="0" y="117"/>
                  </a:cubicBezTo>
                  <a:lnTo>
                    <a:pt x="0" y="2375"/>
                  </a:lnTo>
                  <a:cubicBezTo>
                    <a:pt x="0" y="2439"/>
                    <a:pt x="52" y="2491"/>
                    <a:pt x="117" y="2491"/>
                  </a:cubicBezTo>
                  <a:lnTo>
                    <a:pt x="366" y="2491"/>
                  </a:lnTo>
                  <a:cubicBezTo>
                    <a:pt x="430" y="2491"/>
                    <a:pt x="483" y="2439"/>
                    <a:pt x="483" y="2375"/>
                  </a:cubicBezTo>
                  <a:lnTo>
                    <a:pt x="483" y="1418"/>
                  </a:lnTo>
                  <a:cubicBezTo>
                    <a:pt x="483" y="1175"/>
                    <a:pt x="637" y="1011"/>
                    <a:pt x="867" y="1011"/>
                  </a:cubicBezTo>
                  <a:cubicBezTo>
                    <a:pt x="1168" y="1011"/>
                    <a:pt x="1212" y="1254"/>
                    <a:pt x="1212" y="1399"/>
                  </a:cubicBezTo>
                  <a:lnTo>
                    <a:pt x="1212" y="2375"/>
                  </a:lnTo>
                  <a:cubicBezTo>
                    <a:pt x="1212" y="2439"/>
                    <a:pt x="1265" y="2491"/>
                    <a:pt x="1329" y="2491"/>
                  </a:cubicBezTo>
                  <a:lnTo>
                    <a:pt x="1578" y="2491"/>
                  </a:lnTo>
                  <a:cubicBezTo>
                    <a:pt x="1643" y="2491"/>
                    <a:pt x="1695" y="2439"/>
                    <a:pt x="1695" y="2375"/>
                  </a:cubicBezTo>
                  <a:lnTo>
                    <a:pt x="1695" y="1337"/>
                  </a:lnTo>
                  <a:cubicBezTo>
                    <a:pt x="1695" y="860"/>
                    <a:pt x="1398" y="551"/>
                    <a:pt x="938" y="55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99" name="Freeform 30">
              <a:extLst>
                <a:ext uri="{FF2B5EF4-FFF2-40B4-BE49-F238E27FC236}">
                  <a16:creationId xmlns:a16="http://schemas.microsoft.com/office/drawing/2014/main" id="{116D5A1A-5197-46C8-84A9-22C12D253517}"/>
                </a:ext>
              </a:extLst>
            </p:cNvPr>
            <p:cNvSpPr>
              <a:spLocks/>
            </p:cNvSpPr>
            <p:nvPr userDrawn="1"/>
          </p:nvSpPr>
          <p:spPr bwMode="gray">
            <a:xfrm>
              <a:off x="1941513" y="822325"/>
              <a:ext cx="52387" cy="274638"/>
            </a:xfrm>
            <a:custGeom>
              <a:avLst/>
              <a:gdLst>
                <a:gd name="T0" fmla="*/ 366 w 483"/>
                <a:gd name="T1" fmla="*/ 0 h 2492"/>
                <a:gd name="T2" fmla="*/ 117 w 483"/>
                <a:gd name="T3" fmla="*/ 0 h 2492"/>
                <a:gd name="T4" fmla="*/ 0 w 483"/>
                <a:gd name="T5" fmla="*/ 117 h 2492"/>
                <a:gd name="T6" fmla="*/ 0 w 483"/>
                <a:gd name="T7" fmla="*/ 2375 h 2492"/>
                <a:gd name="T8" fmla="*/ 117 w 483"/>
                <a:gd name="T9" fmla="*/ 2492 h 2492"/>
                <a:gd name="T10" fmla="*/ 366 w 483"/>
                <a:gd name="T11" fmla="*/ 2492 h 2492"/>
                <a:gd name="T12" fmla="*/ 483 w 483"/>
                <a:gd name="T13" fmla="*/ 2375 h 2492"/>
                <a:gd name="T14" fmla="*/ 483 w 483"/>
                <a:gd name="T15" fmla="*/ 117 h 2492"/>
                <a:gd name="T16" fmla="*/ 366 w 483"/>
                <a:gd name="T17" fmla="*/ 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2492">
                  <a:moveTo>
                    <a:pt x="366" y="0"/>
                  </a:moveTo>
                  <a:lnTo>
                    <a:pt x="117" y="0"/>
                  </a:lnTo>
                  <a:cubicBezTo>
                    <a:pt x="53" y="0"/>
                    <a:pt x="0" y="53"/>
                    <a:pt x="0" y="117"/>
                  </a:cubicBezTo>
                  <a:lnTo>
                    <a:pt x="0" y="2375"/>
                  </a:lnTo>
                  <a:cubicBezTo>
                    <a:pt x="0" y="2439"/>
                    <a:pt x="53" y="2492"/>
                    <a:pt x="117" y="2492"/>
                  </a:cubicBezTo>
                  <a:lnTo>
                    <a:pt x="366" y="2492"/>
                  </a:lnTo>
                  <a:cubicBezTo>
                    <a:pt x="430" y="2492"/>
                    <a:pt x="483" y="2439"/>
                    <a:pt x="483" y="2375"/>
                  </a:cubicBezTo>
                  <a:lnTo>
                    <a:pt x="483" y="117"/>
                  </a:lnTo>
                  <a:cubicBezTo>
                    <a:pt x="483" y="53"/>
                    <a:pt x="430" y="0"/>
                    <a:pt x="366"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0" name="Freeform 31">
              <a:extLst>
                <a:ext uri="{FF2B5EF4-FFF2-40B4-BE49-F238E27FC236}">
                  <a16:creationId xmlns:a16="http://schemas.microsoft.com/office/drawing/2014/main" id="{5C62F1BB-D078-459F-97FD-583CABEFBB2C}"/>
                </a:ext>
              </a:extLst>
            </p:cNvPr>
            <p:cNvSpPr>
              <a:spLocks noEditPoints="1"/>
            </p:cNvSpPr>
            <p:nvPr userDrawn="1"/>
          </p:nvSpPr>
          <p:spPr bwMode="gray">
            <a:xfrm>
              <a:off x="2039938" y="882650"/>
              <a:ext cx="206375" cy="219075"/>
            </a:xfrm>
            <a:custGeom>
              <a:avLst/>
              <a:gdLst>
                <a:gd name="T0" fmla="*/ 1767 w 1884"/>
                <a:gd name="T1" fmla="*/ 36 h 1977"/>
                <a:gd name="T2" fmla="*/ 1551 w 1884"/>
                <a:gd name="T3" fmla="*/ 36 h 1977"/>
                <a:gd name="T4" fmla="*/ 1435 w 1884"/>
                <a:gd name="T5" fmla="*/ 139 h 1977"/>
                <a:gd name="T6" fmla="*/ 1429 w 1884"/>
                <a:gd name="T7" fmla="*/ 191 h 1977"/>
                <a:gd name="T8" fmla="*/ 941 w 1884"/>
                <a:gd name="T9" fmla="*/ 0 h 1977"/>
                <a:gd name="T10" fmla="*/ 0 w 1884"/>
                <a:gd name="T11" fmla="*/ 988 h 1977"/>
                <a:gd name="T12" fmla="*/ 926 w 1884"/>
                <a:gd name="T13" fmla="*/ 1977 h 1977"/>
                <a:gd name="T14" fmla="*/ 1429 w 1884"/>
                <a:gd name="T15" fmla="*/ 1783 h 1977"/>
                <a:gd name="T16" fmla="*/ 1435 w 1884"/>
                <a:gd name="T17" fmla="*/ 1837 h 1977"/>
                <a:gd name="T18" fmla="*/ 1551 w 1884"/>
                <a:gd name="T19" fmla="*/ 1940 h 1977"/>
                <a:gd name="T20" fmla="*/ 1767 w 1884"/>
                <a:gd name="T21" fmla="*/ 1940 h 1977"/>
                <a:gd name="T22" fmla="*/ 1884 w 1884"/>
                <a:gd name="T23" fmla="*/ 1824 h 1977"/>
                <a:gd name="T24" fmla="*/ 1884 w 1884"/>
                <a:gd name="T25" fmla="*/ 153 h 1977"/>
                <a:gd name="T26" fmla="*/ 1767 w 1884"/>
                <a:gd name="T27" fmla="*/ 36 h 1977"/>
                <a:gd name="T28" fmla="*/ 1421 w 1884"/>
                <a:gd name="T29" fmla="*/ 988 h 1977"/>
                <a:gd name="T30" fmla="*/ 942 w 1884"/>
                <a:gd name="T31" fmla="*/ 1519 h 1977"/>
                <a:gd name="T32" fmla="*/ 468 w 1884"/>
                <a:gd name="T33" fmla="*/ 988 h 1977"/>
                <a:gd name="T34" fmla="*/ 946 w 1884"/>
                <a:gd name="T35" fmla="*/ 457 h 1977"/>
                <a:gd name="T36" fmla="*/ 1421 w 1884"/>
                <a:gd name="T37" fmla="*/ 988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4" h="1977">
                  <a:moveTo>
                    <a:pt x="1767" y="36"/>
                  </a:moveTo>
                  <a:lnTo>
                    <a:pt x="1551" y="36"/>
                  </a:lnTo>
                  <a:cubicBezTo>
                    <a:pt x="1491" y="36"/>
                    <a:pt x="1442" y="80"/>
                    <a:pt x="1435" y="139"/>
                  </a:cubicBezTo>
                  <a:lnTo>
                    <a:pt x="1429" y="191"/>
                  </a:lnTo>
                  <a:cubicBezTo>
                    <a:pt x="1291" y="82"/>
                    <a:pt x="1118" y="0"/>
                    <a:pt x="941" y="0"/>
                  </a:cubicBezTo>
                  <a:cubicBezTo>
                    <a:pt x="387" y="0"/>
                    <a:pt x="0" y="406"/>
                    <a:pt x="0" y="988"/>
                  </a:cubicBezTo>
                  <a:cubicBezTo>
                    <a:pt x="0" y="1561"/>
                    <a:pt x="389" y="1977"/>
                    <a:pt x="926" y="1977"/>
                  </a:cubicBezTo>
                  <a:cubicBezTo>
                    <a:pt x="1089" y="1977"/>
                    <a:pt x="1276" y="1901"/>
                    <a:pt x="1429" y="1783"/>
                  </a:cubicBezTo>
                  <a:lnTo>
                    <a:pt x="1435" y="1837"/>
                  </a:lnTo>
                  <a:cubicBezTo>
                    <a:pt x="1441" y="1896"/>
                    <a:pt x="1491" y="1940"/>
                    <a:pt x="1551" y="1940"/>
                  </a:cubicBezTo>
                  <a:lnTo>
                    <a:pt x="1767" y="1940"/>
                  </a:lnTo>
                  <a:cubicBezTo>
                    <a:pt x="1832" y="1940"/>
                    <a:pt x="1884" y="1888"/>
                    <a:pt x="1884" y="1824"/>
                  </a:cubicBezTo>
                  <a:lnTo>
                    <a:pt x="1884" y="153"/>
                  </a:lnTo>
                  <a:cubicBezTo>
                    <a:pt x="1884" y="88"/>
                    <a:pt x="1832" y="36"/>
                    <a:pt x="1767" y="36"/>
                  </a:cubicBezTo>
                  <a:close/>
                  <a:moveTo>
                    <a:pt x="1421" y="988"/>
                  </a:moveTo>
                  <a:cubicBezTo>
                    <a:pt x="1421" y="1306"/>
                    <a:pt x="1228" y="1519"/>
                    <a:pt x="942" y="1519"/>
                  </a:cubicBezTo>
                  <a:cubicBezTo>
                    <a:pt x="634" y="1519"/>
                    <a:pt x="468" y="1246"/>
                    <a:pt x="468" y="988"/>
                  </a:cubicBezTo>
                  <a:cubicBezTo>
                    <a:pt x="468" y="724"/>
                    <a:pt x="632" y="457"/>
                    <a:pt x="946" y="457"/>
                  </a:cubicBezTo>
                  <a:cubicBezTo>
                    <a:pt x="1234" y="457"/>
                    <a:pt x="1421" y="666"/>
                    <a:pt x="1421" y="9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1" name="Freeform 32">
              <a:extLst>
                <a:ext uri="{FF2B5EF4-FFF2-40B4-BE49-F238E27FC236}">
                  <a16:creationId xmlns:a16="http://schemas.microsoft.com/office/drawing/2014/main" id="{5D0B555F-48E6-48FA-99DC-AB7108544CA9}"/>
                </a:ext>
              </a:extLst>
            </p:cNvPr>
            <p:cNvSpPr>
              <a:spLocks noEditPoints="1"/>
            </p:cNvSpPr>
            <p:nvPr userDrawn="1"/>
          </p:nvSpPr>
          <p:spPr bwMode="gray">
            <a:xfrm>
              <a:off x="2408238" y="882650"/>
              <a:ext cx="207962" cy="219075"/>
            </a:xfrm>
            <a:custGeom>
              <a:avLst/>
              <a:gdLst>
                <a:gd name="T0" fmla="*/ 1767 w 1884"/>
                <a:gd name="T1" fmla="*/ 36 h 1977"/>
                <a:gd name="T2" fmla="*/ 1551 w 1884"/>
                <a:gd name="T3" fmla="*/ 36 h 1977"/>
                <a:gd name="T4" fmla="*/ 1435 w 1884"/>
                <a:gd name="T5" fmla="*/ 139 h 1977"/>
                <a:gd name="T6" fmla="*/ 1429 w 1884"/>
                <a:gd name="T7" fmla="*/ 191 h 1977"/>
                <a:gd name="T8" fmla="*/ 941 w 1884"/>
                <a:gd name="T9" fmla="*/ 0 h 1977"/>
                <a:gd name="T10" fmla="*/ 0 w 1884"/>
                <a:gd name="T11" fmla="*/ 988 h 1977"/>
                <a:gd name="T12" fmla="*/ 926 w 1884"/>
                <a:gd name="T13" fmla="*/ 1977 h 1977"/>
                <a:gd name="T14" fmla="*/ 1429 w 1884"/>
                <a:gd name="T15" fmla="*/ 1783 h 1977"/>
                <a:gd name="T16" fmla="*/ 1435 w 1884"/>
                <a:gd name="T17" fmla="*/ 1837 h 1977"/>
                <a:gd name="T18" fmla="*/ 1551 w 1884"/>
                <a:gd name="T19" fmla="*/ 1940 h 1977"/>
                <a:gd name="T20" fmla="*/ 1767 w 1884"/>
                <a:gd name="T21" fmla="*/ 1940 h 1977"/>
                <a:gd name="T22" fmla="*/ 1884 w 1884"/>
                <a:gd name="T23" fmla="*/ 1824 h 1977"/>
                <a:gd name="T24" fmla="*/ 1884 w 1884"/>
                <a:gd name="T25" fmla="*/ 153 h 1977"/>
                <a:gd name="T26" fmla="*/ 1767 w 1884"/>
                <a:gd name="T27" fmla="*/ 36 h 1977"/>
                <a:gd name="T28" fmla="*/ 1421 w 1884"/>
                <a:gd name="T29" fmla="*/ 988 h 1977"/>
                <a:gd name="T30" fmla="*/ 942 w 1884"/>
                <a:gd name="T31" fmla="*/ 1519 h 1977"/>
                <a:gd name="T32" fmla="*/ 468 w 1884"/>
                <a:gd name="T33" fmla="*/ 988 h 1977"/>
                <a:gd name="T34" fmla="*/ 946 w 1884"/>
                <a:gd name="T35" fmla="*/ 457 h 1977"/>
                <a:gd name="T36" fmla="*/ 1421 w 1884"/>
                <a:gd name="T37" fmla="*/ 988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4" h="1977">
                  <a:moveTo>
                    <a:pt x="1767" y="36"/>
                  </a:moveTo>
                  <a:lnTo>
                    <a:pt x="1551" y="36"/>
                  </a:lnTo>
                  <a:cubicBezTo>
                    <a:pt x="1491" y="36"/>
                    <a:pt x="1442" y="80"/>
                    <a:pt x="1435" y="139"/>
                  </a:cubicBezTo>
                  <a:lnTo>
                    <a:pt x="1429" y="191"/>
                  </a:lnTo>
                  <a:cubicBezTo>
                    <a:pt x="1291" y="82"/>
                    <a:pt x="1118" y="0"/>
                    <a:pt x="941" y="0"/>
                  </a:cubicBezTo>
                  <a:cubicBezTo>
                    <a:pt x="387" y="0"/>
                    <a:pt x="0" y="406"/>
                    <a:pt x="0" y="988"/>
                  </a:cubicBezTo>
                  <a:cubicBezTo>
                    <a:pt x="0" y="1561"/>
                    <a:pt x="389" y="1977"/>
                    <a:pt x="926" y="1977"/>
                  </a:cubicBezTo>
                  <a:cubicBezTo>
                    <a:pt x="1089" y="1977"/>
                    <a:pt x="1276" y="1901"/>
                    <a:pt x="1429" y="1783"/>
                  </a:cubicBezTo>
                  <a:lnTo>
                    <a:pt x="1435" y="1837"/>
                  </a:lnTo>
                  <a:cubicBezTo>
                    <a:pt x="1441" y="1896"/>
                    <a:pt x="1491" y="1940"/>
                    <a:pt x="1551" y="1940"/>
                  </a:cubicBezTo>
                  <a:lnTo>
                    <a:pt x="1767" y="1940"/>
                  </a:lnTo>
                  <a:cubicBezTo>
                    <a:pt x="1832" y="1940"/>
                    <a:pt x="1884" y="1888"/>
                    <a:pt x="1884" y="1824"/>
                  </a:cubicBezTo>
                  <a:lnTo>
                    <a:pt x="1884" y="153"/>
                  </a:lnTo>
                  <a:cubicBezTo>
                    <a:pt x="1884" y="88"/>
                    <a:pt x="1832" y="36"/>
                    <a:pt x="1767" y="36"/>
                  </a:cubicBezTo>
                  <a:close/>
                  <a:moveTo>
                    <a:pt x="1421" y="988"/>
                  </a:moveTo>
                  <a:cubicBezTo>
                    <a:pt x="1421" y="1306"/>
                    <a:pt x="1228" y="1519"/>
                    <a:pt x="942" y="1519"/>
                  </a:cubicBezTo>
                  <a:cubicBezTo>
                    <a:pt x="634" y="1519"/>
                    <a:pt x="468" y="1246"/>
                    <a:pt x="468" y="988"/>
                  </a:cubicBezTo>
                  <a:cubicBezTo>
                    <a:pt x="468" y="724"/>
                    <a:pt x="632" y="457"/>
                    <a:pt x="946" y="457"/>
                  </a:cubicBezTo>
                  <a:cubicBezTo>
                    <a:pt x="1234" y="457"/>
                    <a:pt x="1421" y="666"/>
                    <a:pt x="1421" y="9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2" name="Freeform 33">
              <a:extLst>
                <a:ext uri="{FF2B5EF4-FFF2-40B4-BE49-F238E27FC236}">
                  <a16:creationId xmlns:a16="http://schemas.microsoft.com/office/drawing/2014/main" id="{58EFBF06-47B8-41C3-8A64-8C01CFDE5899}"/>
                </a:ext>
              </a:extLst>
            </p:cNvPr>
            <p:cNvSpPr>
              <a:spLocks noEditPoints="1"/>
            </p:cNvSpPr>
            <p:nvPr userDrawn="1"/>
          </p:nvSpPr>
          <p:spPr bwMode="gray">
            <a:xfrm>
              <a:off x="3382963" y="882650"/>
              <a:ext cx="206375" cy="219075"/>
            </a:xfrm>
            <a:custGeom>
              <a:avLst/>
              <a:gdLst>
                <a:gd name="T0" fmla="*/ 1768 w 1884"/>
                <a:gd name="T1" fmla="*/ 36 h 1977"/>
                <a:gd name="T2" fmla="*/ 1551 w 1884"/>
                <a:gd name="T3" fmla="*/ 36 h 1977"/>
                <a:gd name="T4" fmla="*/ 1435 w 1884"/>
                <a:gd name="T5" fmla="*/ 139 h 1977"/>
                <a:gd name="T6" fmla="*/ 1429 w 1884"/>
                <a:gd name="T7" fmla="*/ 191 h 1977"/>
                <a:gd name="T8" fmla="*/ 942 w 1884"/>
                <a:gd name="T9" fmla="*/ 0 h 1977"/>
                <a:gd name="T10" fmla="*/ 0 w 1884"/>
                <a:gd name="T11" fmla="*/ 988 h 1977"/>
                <a:gd name="T12" fmla="*/ 926 w 1884"/>
                <a:gd name="T13" fmla="*/ 1977 h 1977"/>
                <a:gd name="T14" fmla="*/ 1429 w 1884"/>
                <a:gd name="T15" fmla="*/ 1783 h 1977"/>
                <a:gd name="T16" fmla="*/ 1435 w 1884"/>
                <a:gd name="T17" fmla="*/ 1837 h 1977"/>
                <a:gd name="T18" fmla="*/ 1551 w 1884"/>
                <a:gd name="T19" fmla="*/ 1940 h 1977"/>
                <a:gd name="T20" fmla="*/ 1768 w 1884"/>
                <a:gd name="T21" fmla="*/ 1940 h 1977"/>
                <a:gd name="T22" fmla="*/ 1884 w 1884"/>
                <a:gd name="T23" fmla="*/ 1824 h 1977"/>
                <a:gd name="T24" fmla="*/ 1884 w 1884"/>
                <a:gd name="T25" fmla="*/ 153 h 1977"/>
                <a:gd name="T26" fmla="*/ 1768 w 1884"/>
                <a:gd name="T27" fmla="*/ 36 h 1977"/>
                <a:gd name="T28" fmla="*/ 1421 w 1884"/>
                <a:gd name="T29" fmla="*/ 988 h 1977"/>
                <a:gd name="T30" fmla="*/ 942 w 1884"/>
                <a:gd name="T31" fmla="*/ 1519 h 1977"/>
                <a:gd name="T32" fmla="*/ 468 w 1884"/>
                <a:gd name="T33" fmla="*/ 988 h 1977"/>
                <a:gd name="T34" fmla="*/ 946 w 1884"/>
                <a:gd name="T35" fmla="*/ 457 h 1977"/>
                <a:gd name="T36" fmla="*/ 1421 w 1884"/>
                <a:gd name="T37" fmla="*/ 988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4" h="1977">
                  <a:moveTo>
                    <a:pt x="1768" y="36"/>
                  </a:moveTo>
                  <a:lnTo>
                    <a:pt x="1551" y="36"/>
                  </a:lnTo>
                  <a:cubicBezTo>
                    <a:pt x="1492" y="36"/>
                    <a:pt x="1442" y="80"/>
                    <a:pt x="1435" y="139"/>
                  </a:cubicBezTo>
                  <a:lnTo>
                    <a:pt x="1429" y="191"/>
                  </a:lnTo>
                  <a:cubicBezTo>
                    <a:pt x="1291" y="82"/>
                    <a:pt x="1118" y="0"/>
                    <a:pt x="942" y="0"/>
                  </a:cubicBezTo>
                  <a:cubicBezTo>
                    <a:pt x="387" y="0"/>
                    <a:pt x="0" y="406"/>
                    <a:pt x="0" y="988"/>
                  </a:cubicBezTo>
                  <a:cubicBezTo>
                    <a:pt x="0" y="1561"/>
                    <a:pt x="389" y="1977"/>
                    <a:pt x="926" y="1977"/>
                  </a:cubicBezTo>
                  <a:cubicBezTo>
                    <a:pt x="1089" y="1977"/>
                    <a:pt x="1276" y="1901"/>
                    <a:pt x="1429" y="1783"/>
                  </a:cubicBezTo>
                  <a:lnTo>
                    <a:pt x="1435" y="1837"/>
                  </a:lnTo>
                  <a:cubicBezTo>
                    <a:pt x="1441" y="1896"/>
                    <a:pt x="1491" y="1940"/>
                    <a:pt x="1551" y="1940"/>
                  </a:cubicBezTo>
                  <a:lnTo>
                    <a:pt x="1768" y="1940"/>
                  </a:lnTo>
                  <a:cubicBezTo>
                    <a:pt x="1832" y="1940"/>
                    <a:pt x="1884" y="1888"/>
                    <a:pt x="1884" y="1824"/>
                  </a:cubicBezTo>
                  <a:lnTo>
                    <a:pt x="1884" y="153"/>
                  </a:lnTo>
                  <a:cubicBezTo>
                    <a:pt x="1884" y="88"/>
                    <a:pt x="1832" y="36"/>
                    <a:pt x="1768" y="36"/>
                  </a:cubicBezTo>
                  <a:close/>
                  <a:moveTo>
                    <a:pt x="1421" y="988"/>
                  </a:moveTo>
                  <a:cubicBezTo>
                    <a:pt x="1421" y="1306"/>
                    <a:pt x="1228" y="1519"/>
                    <a:pt x="942" y="1519"/>
                  </a:cubicBezTo>
                  <a:cubicBezTo>
                    <a:pt x="634" y="1519"/>
                    <a:pt x="468" y="1246"/>
                    <a:pt x="468" y="988"/>
                  </a:cubicBezTo>
                  <a:cubicBezTo>
                    <a:pt x="468" y="724"/>
                    <a:pt x="632" y="457"/>
                    <a:pt x="946" y="457"/>
                  </a:cubicBezTo>
                  <a:cubicBezTo>
                    <a:pt x="1235" y="457"/>
                    <a:pt x="1421" y="666"/>
                    <a:pt x="1421" y="9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3" name="Freeform 34">
              <a:extLst>
                <a:ext uri="{FF2B5EF4-FFF2-40B4-BE49-F238E27FC236}">
                  <a16:creationId xmlns:a16="http://schemas.microsoft.com/office/drawing/2014/main" id="{9401776D-7209-4C84-8F29-C1202C43BA8B}"/>
                </a:ext>
              </a:extLst>
            </p:cNvPr>
            <p:cNvSpPr>
              <a:spLocks/>
            </p:cNvSpPr>
            <p:nvPr userDrawn="1"/>
          </p:nvSpPr>
          <p:spPr bwMode="gray">
            <a:xfrm>
              <a:off x="2278063" y="911225"/>
              <a:ext cx="85725" cy="285750"/>
            </a:xfrm>
            <a:custGeom>
              <a:avLst/>
              <a:gdLst>
                <a:gd name="T0" fmla="*/ 660 w 777"/>
                <a:gd name="T1" fmla="*/ 0 h 2578"/>
                <a:gd name="T2" fmla="*/ 411 w 777"/>
                <a:gd name="T3" fmla="*/ 0 h 2578"/>
                <a:gd name="T4" fmla="*/ 294 w 777"/>
                <a:gd name="T5" fmla="*/ 117 h 2578"/>
                <a:gd name="T6" fmla="*/ 294 w 777"/>
                <a:gd name="T7" fmla="*/ 1876 h 2578"/>
                <a:gd name="T8" fmla="*/ 106 w 777"/>
                <a:gd name="T9" fmla="*/ 2106 h 2578"/>
                <a:gd name="T10" fmla="*/ 0 w 777"/>
                <a:gd name="T11" fmla="*/ 2222 h 2578"/>
                <a:gd name="T12" fmla="*/ 0 w 777"/>
                <a:gd name="T13" fmla="*/ 2462 h 2578"/>
                <a:gd name="T14" fmla="*/ 36 w 777"/>
                <a:gd name="T15" fmla="*/ 2546 h 2578"/>
                <a:gd name="T16" fmla="*/ 116 w 777"/>
                <a:gd name="T17" fmla="*/ 2578 h 2578"/>
                <a:gd name="T18" fmla="*/ 122 w 777"/>
                <a:gd name="T19" fmla="*/ 2578 h 2578"/>
                <a:gd name="T20" fmla="*/ 777 w 777"/>
                <a:gd name="T21" fmla="*/ 1879 h 2578"/>
                <a:gd name="T22" fmla="*/ 777 w 777"/>
                <a:gd name="T23" fmla="*/ 117 h 2578"/>
                <a:gd name="T24" fmla="*/ 660 w 777"/>
                <a:gd name="T25" fmla="*/ 0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7" h="2578">
                  <a:moveTo>
                    <a:pt x="660" y="0"/>
                  </a:moveTo>
                  <a:lnTo>
                    <a:pt x="411" y="0"/>
                  </a:lnTo>
                  <a:cubicBezTo>
                    <a:pt x="347" y="0"/>
                    <a:pt x="294" y="52"/>
                    <a:pt x="294" y="117"/>
                  </a:cubicBezTo>
                  <a:lnTo>
                    <a:pt x="294" y="1876"/>
                  </a:lnTo>
                  <a:cubicBezTo>
                    <a:pt x="294" y="1964"/>
                    <a:pt x="236" y="2094"/>
                    <a:pt x="106" y="2106"/>
                  </a:cubicBezTo>
                  <a:cubicBezTo>
                    <a:pt x="46" y="2111"/>
                    <a:pt x="0" y="2161"/>
                    <a:pt x="0" y="2222"/>
                  </a:cubicBezTo>
                  <a:lnTo>
                    <a:pt x="0" y="2462"/>
                  </a:lnTo>
                  <a:cubicBezTo>
                    <a:pt x="0" y="2494"/>
                    <a:pt x="13" y="2524"/>
                    <a:pt x="36" y="2546"/>
                  </a:cubicBezTo>
                  <a:cubicBezTo>
                    <a:pt x="58" y="2567"/>
                    <a:pt x="87" y="2578"/>
                    <a:pt x="116" y="2578"/>
                  </a:cubicBezTo>
                  <a:cubicBezTo>
                    <a:pt x="118" y="2578"/>
                    <a:pt x="120" y="2578"/>
                    <a:pt x="122" y="2578"/>
                  </a:cubicBezTo>
                  <a:cubicBezTo>
                    <a:pt x="526" y="2560"/>
                    <a:pt x="777" y="2292"/>
                    <a:pt x="777" y="1879"/>
                  </a:cubicBezTo>
                  <a:lnTo>
                    <a:pt x="777" y="117"/>
                  </a:lnTo>
                  <a:cubicBezTo>
                    <a:pt x="777" y="52"/>
                    <a:pt x="724" y="0"/>
                    <a:pt x="660"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4" name="Freeform 35">
              <a:extLst>
                <a:ext uri="{FF2B5EF4-FFF2-40B4-BE49-F238E27FC236}">
                  <a16:creationId xmlns:a16="http://schemas.microsoft.com/office/drawing/2014/main" id="{134CC8B3-D139-4A76-80A9-2C8F2E22CBD3}"/>
                </a:ext>
              </a:extLst>
            </p:cNvPr>
            <p:cNvSpPr>
              <a:spLocks/>
            </p:cNvSpPr>
            <p:nvPr userDrawn="1"/>
          </p:nvSpPr>
          <p:spPr bwMode="gray">
            <a:xfrm>
              <a:off x="2676525" y="822325"/>
              <a:ext cx="53975" cy="274638"/>
            </a:xfrm>
            <a:custGeom>
              <a:avLst/>
              <a:gdLst>
                <a:gd name="T0" fmla="*/ 365 w 482"/>
                <a:gd name="T1" fmla="*/ 0 h 2492"/>
                <a:gd name="T2" fmla="*/ 116 w 482"/>
                <a:gd name="T3" fmla="*/ 0 h 2492"/>
                <a:gd name="T4" fmla="*/ 0 w 482"/>
                <a:gd name="T5" fmla="*/ 117 h 2492"/>
                <a:gd name="T6" fmla="*/ 0 w 482"/>
                <a:gd name="T7" fmla="*/ 2375 h 2492"/>
                <a:gd name="T8" fmla="*/ 116 w 482"/>
                <a:gd name="T9" fmla="*/ 2492 h 2492"/>
                <a:gd name="T10" fmla="*/ 365 w 482"/>
                <a:gd name="T11" fmla="*/ 2492 h 2492"/>
                <a:gd name="T12" fmla="*/ 482 w 482"/>
                <a:gd name="T13" fmla="*/ 2375 h 2492"/>
                <a:gd name="T14" fmla="*/ 482 w 482"/>
                <a:gd name="T15" fmla="*/ 117 h 2492"/>
                <a:gd name="T16" fmla="*/ 365 w 482"/>
                <a:gd name="T17" fmla="*/ 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2492">
                  <a:moveTo>
                    <a:pt x="365" y="0"/>
                  </a:moveTo>
                  <a:lnTo>
                    <a:pt x="116" y="0"/>
                  </a:lnTo>
                  <a:cubicBezTo>
                    <a:pt x="52" y="0"/>
                    <a:pt x="0" y="53"/>
                    <a:pt x="0" y="117"/>
                  </a:cubicBezTo>
                  <a:lnTo>
                    <a:pt x="0" y="2375"/>
                  </a:lnTo>
                  <a:cubicBezTo>
                    <a:pt x="0" y="2439"/>
                    <a:pt x="52" y="2492"/>
                    <a:pt x="116" y="2492"/>
                  </a:cubicBezTo>
                  <a:lnTo>
                    <a:pt x="365" y="2492"/>
                  </a:lnTo>
                  <a:cubicBezTo>
                    <a:pt x="430" y="2492"/>
                    <a:pt x="482" y="2439"/>
                    <a:pt x="482" y="2375"/>
                  </a:cubicBezTo>
                  <a:lnTo>
                    <a:pt x="482" y="117"/>
                  </a:lnTo>
                  <a:cubicBezTo>
                    <a:pt x="482" y="53"/>
                    <a:pt x="430" y="0"/>
                    <a:pt x="365"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5" name="Freeform 36">
              <a:extLst>
                <a:ext uri="{FF2B5EF4-FFF2-40B4-BE49-F238E27FC236}">
                  <a16:creationId xmlns:a16="http://schemas.microsoft.com/office/drawing/2014/main" id="{869C62F1-EFBC-4934-B5BA-78E9A048C07F}"/>
                </a:ext>
              </a:extLst>
            </p:cNvPr>
            <p:cNvSpPr>
              <a:spLocks/>
            </p:cNvSpPr>
            <p:nvPr userDrawn="1"/>
          </p:nvSpPr>
          <p:spPr bwMode="gray">
            <a:xfrm>
              <a:off x="2790825" y="911225"/>
              <a:ext cx="53975" cy="185738"/>
            </a:xfrm>
            <a:custGeom>
              <a:avLst/>
              <a:gdLst>
                <a:gd name="T0" fmla="*/ 366 w 483"/>
                <a:gd name="T1" fmla="*/ 0 h 1677"/>
                <a:gd name="T2" fmla="*/ 117 w 483"/>
                <a:gd name="T3" fmla="*/ 0 h 1677"/>
                <a:gd name="T4" fmla="*/ 0 w 483"/>
                <a:gd name="T5" fmla="*/ 117 h 1677"/>
                <a:gd name="T6" fmla="*/ 0 w 483"/>
                <a:gd name="T7" fmla="*/ 1561 h 1677"/>
                <a:gd name="T8" fmla="*/ 117 w 483"/>
                <a:gd name="T9" fmla="*/ 1677 h 1677"/>
                <a:gd name="T10" fmla="*/ 366 w 483"/>
                <a:gd name="T11" fmla="*/ 1677 h 1677"/>
                <a:gd name="T12" fmla="*/ 483 w 483"/>
                <a:gd name="T13" fmla="*/ 1561 h 1677"/>
                <a:gd name="T14" fmla="*/ 483 w 483"/>
                <a:gd name="T15" fmla="*/ 117 h 1677"/>
                <a:gd name="T16" fmla="*/ 366 w 483"/>
                <a:gd name="T17"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 h="1677">
                  <a:moveTo>
                    <a:pt x="366" y="0"/>
                  </a:moveTo>
                  <a:lnTo>
                    <a:pt x="117" y="0"/>
                  </a:lnTo>
                  <a:cubicBezTo>
                    <a:pt x="53" y="0"/>
                    <a:pt x="0" y="52"/>
                    <a:pt x="0" y="117"/>
                  </a:cubicBezTo>
                  <a:lnTo>
                    <a:pt x="0" y="1561"/>
                  </a:lnTo>
                  <a:cubicBezTo>
                    <a:pt x="0" y="1625"/>
                    <a:pt x="53" y="1677"/>
                    <a:pt x="117" y="1677"/>
                  </a:cubicBezTo>
                  <a:lnTo>
                    <a:pt x="366" y="1677"/>
                  </a:lnTo>
                  <a:cubicBezTo>
                    <a:pt x="430" y="1677"/>
                    <a:pt x="483" y="1625"/>
                    <a:pt x="483" y="1561"/>
                  </a:cubicBezTo>
                  <a:lnTo>
                    <a:pt x="483" y="117"/>
                  </a:lnTo>
                  <a:cubicBezTo>
                    <a:pt x="483" y="52"/>
                    <a:pt x="430" y="0"/>
                    <a:pt x="366"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6" name="Freeform 37">
              <a:extLst>
                <a:ext uri="{FF2B5EF4-FFF2-40B4-BE49-F238E27FC236}">
                  <a16:creationId xmlns:a16="http://schemas.microsoft.com/office/drawing/2014/main" id="{027EF348-0304-4B0D-AE6E-DAB34BDFB40E}"/>
                </a:ext>
              </a:extLst>
            </p:cNvPr>
            <p:cNvSpPr>
              <a:spLocks/>
            </p:cNvSpPr>
            <p:nvPr userDrawn="1"/>
          </p:nvSpPr>
          <p:spPr bwMode="gray">
            <a:xfrm>
              <a:off x="2905125" y="882650"/>
              <a:ext cx="187325" cy="214313"/>
            </a:xfrm>
            <a:custGeom>
              <a:avLst/>
              <a:gdLst>
                <a:gd name="T0" fmla="*/ 938 w 1695"/>
                <a:gd name="T1" fmla="*/ 0 h 1940"/>
                <a:gd name="T2" fmla="*/ 465 w 1695"/>
                <a:gd name="T3" fmla="*/ 178 h 1940"/>
                <a:gd name="T4" fmla="*/ 463 w 1695"/>
                <a:gd name="T5" fmla="*/ 146 h 1940"/>
                <a:gd name="T6" fmla="*/ 347 w 1695"/>
                <a:gd name="T7" fmla="*/ 36 h 1940"/>
                <a:gd name="T8" fmla="*/ 117 w 1695"/>
                <a:gd name="T9" fmla="*/ 36 h 1940"/>
                <a:gd name="T10" fmla="*/ 0 w 1695"/>
                <a:gd name="T11" fmla="*/ 153 h 1940"/>
                <a:gd name="T12" fmla="*/ 0 w 1695"/>
                <a:gd name="T13" fmla="*/ 1824 h 1940"/>
                <a:gd name="T14" fmla="*/ 117 w 1695"/>
                <a:gd name="T15" fmla="*/ 1940 h 1940"/>
                <a:gd name="T16" fmla="*/ 366 w 1695"/>
                <a:gd name="T17" fmla="*/ 1940 h 1940"/>
                <a:gd name="T18" fmla="*/ 483 w 1695"/>
                <a:gd name="T19" fmla="*/ 1824 h 1940"/>
                <a:gd name="T20" fmla="*/ 483 w 1695"/>
                <a:gd name="T21" fmla="*/ 867 h 1940"/>
                <a:gd name="T22" fmla="*/ 867 w 1695"/>
                <a:gd name="T23" fmla="*/ 460 h 1940"/>
                <a:gd name="T24" fmla="*/ 1212 w 1695"/>
                <a:gd name="T25" fmla="*/ 848 h 1940"/>
                <a:gd name="T26" fmla="*/ 1212 w 1695"/>
                <a:gd name="T27" fmla="*/ 1824 h 1940"/>
                <a:gd name="T28" fmla="*/ 1329 w 1695"/>
                <a:gd name="T29" fmla="*/ 1940 h 1940"/>
                <a:gd name="T30" fmla="*/ 1578 w 1695"/>
                <a:gd name="T31" fmla="*/ 1940 h 1940"/>
                <a:gd name="T32" fmla="*/ 1695 w 1695"/>
                <a:gd name="T33" fmla="*/ 1824 h 1940"/>
                <a:gd name="T34" fmla="*/ 1695 w 1695"/>
                <a:gd name="T35" fmla="*/ 786 h 1940"/>
                <a:gd name="T36" fmla="*/ 938 w 1695"/>
                <a:gd name="T37" fmla="*/ 0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5" h="1940">
                  <a:moveTo>
                    <a:pt x="938" y="0"/>
                  </a:moveTo>
                  <a:cubicBezTo>
                    <a:pt x="759" y="0"/>
                    <a:pt x="600" y="60"/>
                    <a:pt x="465" y="178"/>
                  </a:cubicBezTo>
                  <a:lnTo>
                    <a:pt x="463" y="146"/>
                  </a:lnTo>
                  <a:cubicBezTo>
                    <a:pt x="460" y="84"/>
                    <a:pt x="409" y="36"/>
                    <a:pt x="347" y="36"/>
                  </a:cubicBezTo>
                  <a:lnTo>
                    <a:pt x="117" y="36"/>
                  </a:lnTo>
                  <a:cubicBezTo>
                    <a:pt x="52" y="36"/>
                    <a:pt x="0" y="88"/>
                    <a:pt x="0" y="153"/>
                  </a:cubicBezTo>
                  <a:lnTo>
                    <a:pt x="0" y="1824"/>
                  </a:lnTo>
                  <a:cubicBezTo>
                    <a:pt x="0" y="1888"/>
                    <a:pt x="52" y="1940"/>
                    <a:pt x="117" y="1940"/>
                  </a:cubicBezTo>
                  <a:lnTo>
                    <a:pt x="366" y="1940"/>
                  </a:lnTo>
                  <a:cubicBezTo>
                    <a:pt x="430" y="1940"/>
                    <a:pt x="483" y="1888"/>
                    <a:pt x="483" y="1824"/>
                  </a:cubicBezTo>
                  <a:lnTo>
                    <a:pt x="483" y="867"/>
                  </a:lnTo>
                  <a:cubicBezTo>
                    <a:pt x="483" y="624"/>
                    <a:pt x="637" y="460"/>
                    <a:pt x="867" y="460"/>
                  </a:cubicBezTo>
                  <a:cubicBezTo>
                    <a:pt x="1167" y="460"/>
                    <a:pt x="1212" y="703"/>
                    <a:pt x="1212" y="848"/>
                  </a:cubicBezTo>
                  <a:lnTo>
                    <a:pt x="1212" y="1824"/>
                  </a:lnTo>
                  <a:cubicBezTo>
                    <a:pt x="1212" y="1888"/>
                    <a:pt x="1265" y="1940"/>
                    <a:pt x="1329" y="1940"/>
                  </a:cubicBezTo>
                  <a:lnTo>
                    <a:pt x="1578" y="1940"/>
                  </a:lnTo>
                  <a:cubicBezTo>
                    <a:pt x="1642" y="1940"/>
                    <a:pt x="1695" y="1888"/>
                    <a:pt x="1695" y="1824"/>
                  </a:cubicBezTo>
                  <a:lnTo>
                    <a:pt x="1695" y="786"/>
                  </a:lnTo>
                  <a:cubicBezTo>
                    <a:pt x="1695" y="309"/>
                    <a:pt x="1398" y="0"/>
                    <a:pt x="938"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7" name="Freeform 38">
              <a:extLst>
                <a:ext uri="{FF2B5EF4-FFF2-40B4-BE49-F238E27FC236}">
                  <a16:creationId xmlns:a16="http://schemas.microsoft.com/office/drawing/2014/main" id="{37025C6D-39CA-4EAA-9FCB-09BD69EB6BF1}"/>
                </a:ext>
              </a:extLst>
            </p:cNvPr>
            <p:cNvSpPr>
              <a:spLocks/>
            </p:cNvSpPr>
            <p:nvPr userDrawn="1"/>
          </p:nvSpPr>
          <p:spPr bwMode="gray">
            <a:xfrm>
              <a:off x="3149600" y="882650"/>
              <a:ext cx="187325" cy="214313"/>
            </a:xfrm>
            <a:custGeom>
              <a:avLst/>
              <a:gdLst>
                <a:gd name="T0" fmla="*/ 938 w 1695"/>
                <a:gd name="T1" fmla="*/ 0 h 1940"/>
                <a:gd name="T2" fmla="*/ 465 w 1695"/>
                <a:gd name="T3" fmla="*/ 178 h 1940"/>
                <a:gd name="T4" fmla="*/ 463 w 1695"/>
                <a:gd name="T5" fmla="*/ 146 h 1940"/>
                <a:gd name="T6" fmla="*/ 347 w 1695"/>
                <a:gd name="T7" fmla="*/ 36 h 1940"/>
                <a:gd name="T8" fmla="*/ 117 w 1695"/>
                <a:gd name="T9" fmla="*/ 36 h 1940"/>
                <a:gd name="T10" fmla="*/ 0 w 1695"/>
                <a:gd name="T11" fmla="*/ 153 h 1940"/>
                <a:gd name="T12" fmla="*/ 0 w 1695"/>
                <a:gd name="T13" fmla="*/ 1824 h 1940"/>
                <a:gd name="T14" fmla="*/ 117 w 1695"/>
                <a:gd name="T15" fmla="*/ 1940 h 1940"/>
                <a:gd name="T16" fmla="*/ 366 w 1695"/>
                <a:gd name="T17" fmla="*/ 1940 h 1940"/>
                <a:gd name="T18" fmla="*/ 483 w 1695"/>
                <a:gd name="T19" fmla="*/ 1824 h 1940"/>
                <a:gd name="T20" fmla="*/ 483 w 1695"/>
                <a:gd name="T21" fmla="*/ 867 h 1940"/>
                <a:gd name="T22" fmla="*/ 867 w 1695"/>
                <a:gd name="T23" fmla="*/ 460 h 1940"/>
                <a:gd name="T24" fmla="*/ 1213 w 1695"/>
                <a:gd name="T25" fmla="*/ 848 h 1940"/>
                <a:gd name="T26" fmla="*/ 1213 w 1695"/>
                <a:gd name="T27" fmla="*/ 1824 h 1940"/>
                <a:gd name="T28" fmla="*/ 1329 w 1695"/>
                <a:gd name="T29" fmla="*/ 1940 h 1940"/>
                <a:gd name="T30" fmla="*/ 1578 w 1695"/>
                <a:gd name="T31" fmla="*/ 1940 h 1940"/>
                <a:gd name="T32" fmla="*/ 1695 w 1695"/>
                <a:gd name="T33" fmla="*/ 1824 h 1940"/>
                <a:gd name="T34" fmla="*/ 1695 w 1695"/>
                <a:gd name="T35" fmla="*/ 786 h 1940"/>
                <a:gd name="T36" fmla="*/ 938 w 1695"/>
                <a:gd name="T37" fmla="*/ 0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5" h="1940">
                  <a:moveTo>
                    <a:pt x="938" y="0"/>
                  </a:moveTo>
                  <a:cubicBezTo>
                    <a:pt x="759" y="0"/>
                    <a:pt x="601" y="60"/>
                    <a:pt x="465" y="178"/>
                  </a:cubicBezTo>
                  <a:lnTo>
                    <a:pt x="463" y="146"/>
                  </a:lnTo>
                  <a:cubicBezTo>
                    <a:pt x="460" y="84"/>
                    <a:pt x="409" y="36"/>
                    <a:pt x="347" y="36"/>
                  </a:cubicBezTo>
                  <a:lnTo>
                    <a:pt x="117" y="36"/>
                  </a:lnTo>
                  <a:cubicBezTo>
                    <a:pt x="52" y="36"/>
                    <a:pt x="0" y="88"/>
                    <a:pt x="0" y="153"/>
                  </a:cubicBezTo>
                  <a:lnTo>
                    <a:pt x="0" y="1824"/>
                  </a:lnTo>
                  <a:cubicBezTo>
                    <a:pt x="0" y="1888"/>
                    <a:pt x="52" y="1940"/>
                    <a:pt x="117" y="1940"/>
                  </a:cubicBezTo>
                  <a:lnTo>
                    <a:pt x="366" y="1940"/>
                  </a:lnTo>
                  <a:cubicBezTo>
                    <a:pt x="430" y="1940"/>
                    <a:pt x="483" y="1888"/>
                    <a:pt x="483" y="1824"/>
                  </a:cubicBezTo>
                  <a:lnTo>
                    <a:pt x="483" y="867"/>
                  </a:lnTo>
                  <a:cubicBezTo>
                    <a:pt x="483" y="624"/>
                    <a:pt x="637" y="460"/>
                    <a:pt x="867" y="460"/>
                  </a:cubicBezTo>
                  <a:cubicBezTo>
                    <a:pt x="1168" y="460"/>
                    <a:pt x="1213" y="703"/>
                    <a:pt x="1213" y="848"/>
                  </a:cubicBezTo>
                  <a:lnTo>
                    <a:pt x="1213" y="1824"/>
                  </a:lnTo>
                  <a:cubicBezTo>
                    <a:pt x="1213" y="1888"/>
                    <a:pt x="1265" y="1940"/>
                    <a:pt x="1329" y="1940"/>
                  </a:cubicBezTo>
                  <a:lnTo>
                    <a:pt x="1578" y="1940"/>
                  </a:lnTo>
                  <a:cubicBezTo>
                    <a:pt x="1643" y="1940"/>
                    <a:pt x="1695" y="1888"/>
                    <a:pt x="1695" y="1824"/>
                  </a:cubicBezTo>
                  <a:lnTo>
                    <a:pt x="1695" y="786"/>
                  </a:lnTo>
                  <a:cubicBezTo>
                    <a:pt x="1695" y="309"/>
                    <a:pt x="1398" y="0"/>
                    <a:pt x="938"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8" name="Oval 39">
              <a:extLst>
                <a:ext uri="{FF2B5EF4-FFF2-40B4-BE49-F238E27FC236}">
                  <a16:creationId xmlns:a16="http://schemas.microsoft.com/office/drawing/2014/main" id="{E0B10DB1-3E5B-4555-9348-2ECCD3732C5C}"/>
                </a:ext>
              </a:extLst>
            </p:cNvPr>
            <p:cNvSpPr>
              <a:spLocks noChangeArrowheads="1"/>
            </p:cNvSpPr>
            <p:nvPr userDrawn="1"/>
          </p:nvSpPr>
          <p:spPr bwMode="gray">
            <a:xfrm>
              <a:off x="2787650" y="822325"/>
              <a:ext cx="60325" cy="58738"/>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09" name="Oval 40">
              <a:extLst>
                <a:ext uri="{FF2B5EF4-FFF2-40B4-BE49-F238E27FC236}">
                  <a16:creationId xmlns:a16="http://schemas.microsoft.com/office/drawing/2014/main" id="{EC696EF0-1C88-48D2-BDB4-289A2732BD70}"/>
                </a:ext>
              </a:extLst>
            </p:cNvPr>
            <p:cNvSpPr>
              <a:spLocks noChangeArrowheads="1"/>
            </p:cNvSpPr>
            <p:nvPr userDrawn="1"/>
          </p:nvSpPr>
          <p:spPr bwMode="gray">
            <a:xfrm>
              <a:off x="2306638" y="822325"/>
              <a:ext cx="60325" cy="58738"/>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10" name="Oval 41">
              <a:extLst>
                <a:ext uri="{FF2B5EF4-FFF2-40B4-BE49-F238E27FC236}">
                  <a16:creationId xmlns:a16="http://schemas.microsoft.com/office/drawing/2014/main" id="{FE9AE8F6-6E00-484B-ABA8-305B3BC13AD2}"/>
                </a:ext>
              </a:extLst>
            </p:cNvPr>
            <p:cNvSpPr>
              <a:spLocks noChangeArrowheads="1"/>
            </p:cNvSpPr>
            <p:nvPr userDrawn="1"/>
          </p:nvSpPr>
          <p:spPr bwMode="gray">
            <a:xfrm>
              <a:off x="1577975" y="822325"/>
              <a:ext cx="60325" cy="58738"/>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sv-FI" sz="1800">
                <a:solidFill>
                  <a:srgbClr val="FFFFFF"/>
                </a:solidFill>
              </a:endParaRPr>
            </a:p>
          </p:txBody>
        </p:sp>
        <p:sp>
          <p:nvSpPr>
            <p:cNvPr id="111" name="Freeform 42">
              <a:extLst>
                <a:ext uri="{FF2B5EF4-FFF2-40B4-BE49-F238E27FC236}">
                  <a16:creationId xmlns:a16="http://schemas.microsoft.com/office/drawing/2014/main" id="{8FEB9D3C-EE50-441E-985C-001A4387C653}"/>
                </a:ext>
              </a:extLst>
            </p:cNvPr>
            <p:cNvSpPr>
              <a:spLocks/>
            </p:cNvSpPr>
            <p:nvPr userDrawn="1"/>
          </p:nvSpPr>
          <p:spPr bwMode="gray">
            <a:xfrm>
              <a:off x="782638" y="1104900"/>
              <a:ext cx="106362" cy="107950"/>
            </a:xfrm>
            <a:custGeom>
              <a:avLst/>
              <a:gdLst>
                <a:gd name="T0" fmla="*/ 899 w 965"/>
                <a:gd name="T1" fmla="*/ 598 h 969"/>
                <a:gd name="T2" fmla="*/ 626 w 965"/>
                <a:gd name="T3" fmla="*/ 65 h 969"/>
                <a:gd name="T4" fmla="*/ 64 w 965"/>
                <a:gd name="T5" fmla="*/ 370 h 969"/>
                <a:gd name="T6" fmla="*/ 366 w 965"/>
                <a:gd name="T7" fmla="*/ 904 h 969"/>
                <a:gd name="T8" fmla="*/ 899 w 965"/>
                <a:gd name="T9" fmla="*/ 598 h 969"/>
              </a:gdLst>
              <a:ahLst/>
              <a:cxnLst>
                <a:cxn ang="0">
                  <a:pos x="T0" y="T1"/>
                </a:cxn>
                <a:cxn ang="0">
                  <a:pos x="T2" y="T3"/>
                </a:cxn>
                <a:cxn ang="0">
                  <a:pos x="T4" y="T5"/>
                </a:cxn>
                <a:cxn ang="0">
                  <a:pos x="T6" y="T7"/>
                </a:cxn>
                <a:cxn ang="0">
                  <a:pos x="T8" y="T9"/>
                </a:cxn>
              </a:cxnLst>
              <a:rect l="0" t="0" r="r" b="b"/>
              <a:pathLst>
                <a:path w="965" h="969">
                  <a:moveTo>
                    <a:pt x="899" y="598"/>
                  </a:moveTo>
                  <a:cubicBezTo>
                    <a:pt x="965" y="367"/>
                    <a:pt x="858" y="131"/>
                    <a:pt x="626" y="65"/>
                  </a:cubicBezTo>
                  <a:cubicBezTo>
                    <a:pt x="395" y="0"/>
                    <a:pt x="139" y="118"/>
                    <a:pt x="64" y="370"/>
                  </a:cubicBezTo>
                  <a:cubicBezTo>
                    <a:pt x="0" y="582"/>
                    <a:pt x="135" y="838"/>
                    <a:pt x="366" y="904"/>
                  </a:cubicBezTo>
                  <a:cubicBezTo>
                    <a:pt x="598" y="969"/>
                    <a:pt x="834" y="830"/>
                    <a:pt x="899" y="598"/>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2" name="Freeform 43">
              <a:extLst>
                <a:ext uri="{FF2B5EF4-FFF2-40B4-BE49-F238E27FC236}">
                  <a16:creationId xmlns:a16="http://schemas.microsoft.com/office/drawing/2014/main" id="{27C742A4-92CF-4DEB-8844-DECF1A46CDD9}"/>
                </a:ext>
              </a:extLst>
            </p:cNvPr>
            <p:cNvSpPr>
              <a:spLocks/>
            </p:cNvSpPr>
            <p:nvPr userDrawn="1"/>
          </p:nvSpPr>
          <p:spPr bwMode="gray">
            <a:xfrm>
              <a:off x="887413" y="906463"/>
              <a:ext cx="122237" cy="130175"/>
            </a:xfrm>
            <a:custGeom>
              <a:avLst/>
              <a:gdLst>
                <a:gd name="T0" fmla="*/ 1060 w 1104"/>
                <a:gd name="T1" fmla="*/ 679 h 1178"/>
                <a:gd name="T2" fmla="*/ 632 w 1104"/>
                <a:gd name="T3" fmla="*/ 86 h 1178"/>
                <a:gd name="T4" fmla="*/ 16 w 1104"/>
                <a:gd name="T5" fmla="*/ 539 h 1178"/>
                <a:gd name="T6" fmla="*/ 469 w 1104"/>
                <a:gd name="T7" fmla="*/ 1155 h 1178"/>
                <a:gd name="T8" fmla="*/ 1060 w 1104"/>
                <a:gd name="T9" fmla="*/ 679 h 1178"/>
              </a:gdLst>
              <a:ahLst/>
              <a:cxnLst>
                <a:cxn ang="0">
                  <a:pos x="T0" y="T1"/>
                </a:cxn>
                <a:cxn ang="0">
                  <a:pos x="T2" y="T3"/>
                </a:cxn>
                <a:cxn ang="0">
                  <a:pos x="T4" y="T5"/>
                </a:cxn>
                <a:cxn ang="0">
                  <a:pos x="T6" y="T7"/>
                </a:cxn>
                <a:cxn ang="0">
                  <a:pos x="T8" y="T9"/>
                </a:cxn>
              </a:cxnLst>
              <a:rect l="0" t="0" r="r" b="b"/>
              <a:pathLst>
                <a:path w="1104" h="1178">
                  <a:moveTo>
                    <a:pt x="1060" y="679"/>
                  </a:moveTo>
                  <a:cubicBezTo>
                    <a:pt x="1104" y="384"/>
                    <a:pt x="920" y="163"/>
                    <a:pt x="632" y="86"/>
                  </a:cubicBezTo>
                  <a:cubicBezTo>
                    <a:pt x="313" y="0"/>
                    <a:pt x="32" y="241"/>
                    <a:pt x="16" y="539"/>
                  </a:cubicBezTo>
                  <a:cubicBezTo>
                    <a:pt x="0" y="831"/>
                    <a:pt x="154" y="1130"/>
                    <a:pt x="469" y="1155"/>
                  </a:cubicBezTo>
                  <a:cubicBezTo>
                    <a:pt x="767" y="1178"/>
                    <a:pt x="1015" y="974"/>
                    <a:pt x="1060" y="679"/>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3" name="Freeform 44">
              <a:extLst>
                <a:ext uri="{FF2B5EF4-FFF2-40B4-BE49-F238E27FC236}">
                  <a16:creationId xmlns:a16="http://schemas.microsoft.com/office/drawing/2014/main" id="{6FD6B54C-CAE7-46EA-BE87-396CDE8DA145}"/>
                </a:ext>
              </a:extLst>
            </p:cNvPr>
            <p:cNvSpPr>
              <a:spLocks/>
            </p:cNvSpPr>
            <p:nvPr userDrawn="1"/>
          </p:nvSpPr>
          <p:spPr bwMode="gray">
            <a:xfrm>
              <a:off x="884238" y="1046163"/>
              <a:ext cx="106362" cy="103188"/>
            </a:xfrm>
            <a:custGeom>
              <a:avLst/>
              <a:gdLst>
                <a:gd name="T0" fmla="*/ 899 w 956"/>
                <a:gd name="T1" fmla="*/ 574 h 924"/>
                <a:gd name="T2" fmla="*/ 536 w 956"/>
                <a:gd name="T3" fmla="*/ 38 h 924"/>
                <a:gd name="T4" fmla="*/ 16 w 956"/>
                <a:gd name="T5" fmla="*/ 421 h 924"/>
                <a:gd name="T6" fmla="*/ 389 w 956"/>
                <a:gd name="T7" fmla="*/ 886 h 924"/>
                <a:gd name="T8" fmla="*/ 899 w 956"/>
                <a:gd name="T9" fmla="*/ 574 h 924"/>
              </a:gdLst>
              <a:ahLst/>
              <a:cxnLst>
                <a:cxn ang="0">
                  <a:pos x="T0" y="T1"/>
                </a:cxn>
                <a:cxn ang="0">
                  <a:pos x="T2" y="T3"/>
                </a:cxn>
                <a:cxn ang="0">
                  <a:pos x="T4" y="T5"/>
                </a:cxn>
                <a:cxn ang="0">
                  <a:pos x="T6" y="T7"/>
                </a:cxn>
                <a:cxn ang="0">
                  <a:pos x="T8" y="T9"/>
                </a:cxn>
              </a:cxnLst>
              <a:rect l="0" t="0" r="r" b="b"/>
              <a:pathLst>
                <a:path w="956" h="924">
                  <a:moveTo>
                    <a:pt x="899" y="574"/>
                  </a:moveTo>
                  <a:cubicBezTo>
                    <a:pt x="956" y="328"/>
                    <a:pt x="785" y="76"/>
                    <a:pt x="536" y="38"/>
                  </a:cubicBezTo>
                  <a:cubicBezTo>
                    <a:pt x="287" y="0"/>
                    <a:pt x="33" y="172"/>
                    <a:pt x="16" y="421"/>
                  </a:cubicBezTo>
                  <a:cubicBezTo>
                    <a:pt x="0" y="675"/>
                    <a:pt x="140" y="848"/>
                    <a:pt x="389" y="886"/>
                  </a:cubicBezTo>
                  <a:cubicBezTo>
                    <a:pt x="638" y="924"/>
                    <a:pt x="844" y="812"/>
                    <a:pt x="899" y="574"/>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4" name="Freeform 45">
              <a:extLst>
                <a:ext uri="{FF2B5EF4-FFF2-40B4-BE49-F238E27FC236}">
                  <a16:creationId xmlns:a16="http://schemas.microsoft.com/office/drawing/2014/main" id="{4BCD59DC-1385-4C47-B238-A17C9EA58AF5}"/>
                </a:ext>
              </a:extLst>
            </p:cNvPr>
            <p:cNvSpPr>
              <a:spLocks/>
            </p:cNvSpPr>
            <p:nvPr userDrawn="1"/>
          </p:nvSpPr>
          <p:spPr bwMode="gray">
            <a:xfrm>
              <a:off x="982663" y="998538"/>
              <a:ext cx="106362" cy="115888"/>
            </a:xfrm>
            <a:custGeom>
              <a:avLst/>
              <a:gdLst>
                <a:gd name="T0" fmla="*/ 960 w 966"/>
                <a:gd name="T1" fmla="*/ 581 h 1038"/>
                <a:gd name="T2" fmla="*/ 565 w 966"/>
                <a:gd name="T3" fmla="*/ 39 h 1038"/>
                <a:gd name="T4" fmla="*/ 54 w 966"/>
                <a:gd name="T5" fmla="*/ 423 h 1038"/>
                <a:gd name="T6" fmla="*/ 432 w 966"/>
                <a:gd name="T7" fmla="*/ 988 h 1038"/>
                <a:gd name="T8" fmla="*/ 960 w 966"/>
                <a:gd name="T9" fmla="*/ 581 h 1038"/>
              </a:gdLst>
              <a:ahLst/>
              <a:cxnLst>
                <a:cxn ang="0">
                  <a:pos x="T0" y="T1"/>
                </a:cxn>
                <a:cxn ang="0">
                  <a:pos x="T2" y="T3"/>
                </a:cxn>
                <a:cxn ang="0">
                  <a:pos x="T4" y="T5"/>
                </a:cxn>
                <a:cxn ang="0">
                  <a:pos x="T6" y="T7"/>
                </a:cxn>
                <a:cxn ang="0">
                  <a:pos x="T8" y="T9"/>
                </a:cxn>
              </a:cxnLst>
              <a:rect l="0" t="0" r="r" b="b"/>
              <a:pathLst>
                <a:path w="966" h="1038">
                  <a:moveTo>
                    <a:pt x="960" y="581"/>
                  </a:moveTo>
                  <a:cubicBezTo>
                    <a:pt x="966" y="329"/>
                    <a:pt x="817" y="77"/>
                    <a:pt x="565" y="39"/>
                  </a:cubicBezTo>
                  <a:cubicBezTo>
                    <a:pt x="313" y="0"/>
                    <a:pt x="116" y="155"/>
                    <a:pt x="54" y="423"/>
                  </a:cubicBezTo>
                  <a:cubicBezTo>
                    <a:pt x="0" y="659"/>
                    <a:pt x="182" y="941"/>
                    <a:pt x="432" y="988"/>
                  </a:cubicBezTo>
                  <a:cubicBezTo>
                    <a:pt x="702" y="1038"/>
                    <a:pt x="955" y="835"/>
                    <a:pt x="960" y="581"/>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5" name="Freeform 46">
              <a:extLst>
                <a:ext uri="{FF2B5EF4-FFF2-40B4-BE49-F238E27FC236}">
                  <a16:creationId xmlns:a16="http://schemas.microsoft.com/office/drawing/2014/main" id="{6EDCFFDF-55C4-4002-B1BA-96C7730F76BE}"/>
                </a:ext>
              </a:extLst>
            </p:cNvPr>
            <p:cNvSpPr>
              <a:spLocks/>
            </p:cNvSpPr>
            <p:nvPr userDrawn="1"/>
          </p:nvSpPr>
          <p:spPr bwMode="gray">
            <a:xfrm>
              <a:off x="1016000" y="890588"/>
              <a:ext cx="112712" cy="109538"/>
            </a:xfrm>
            <a:custGeom>
              <a:avLst/>
              <a:gdLst>
                <a:gd name="T0" fmla="*/ 996 w 1018"/>
                <a:gd name="T1" fmla="*/ 536 h 998"/>
                <a:gd name="T2" fmla="*/ 593 w 1018"/>
                <a:gd name="T3" fmla="*/ 6 h 998"/>
                <a:gd name="T4" fmla="*/ 49 w 1018"/>
                <a:gd name="T5" fmla="*/ 406 h 998"/>
                <a:gd name="T6" fmla="*/ 417 w 1018"/>
                <a:gd name="T7" fmla="*/ 958 h 998"/>
                <a:gd name="T8" fmla="*/ 996 w 1018"/>
                <a:gd name="T9" fmla="*/ 536 h 998"/>
              </a:gdLst>
              <a:ahLst/>
              <a:cxnLst>
                <a:cxn ang="0">
                  <a:pos x="T0" y="T1"/>
                </a:cxn>
                <a:cxn ang="0">
                  <a:pos x="T2" y="T3"/>
                </a:cxn>
                <a:cxn ang="0">
                  <a:pos x="T4" y="T5"/>
                </a:cxn>
                <a:cxn ang="0">
                  <a:pos x="T6" y="T7"/>
                </a:cxn>
                <a:cxn ang="0">
                  <a:pos x="T8" y="T9"/>
                </a:cxn>
              </a:cxnLst>
              <a:rect l="0" t="0" r="r" b="b"/>
              <a:pathLst>
                <a:path w="1018" h="998">
                  <a:moveTo>
                    <a:pt x="996" y="536"/>
                  </a:moveTo>
                  <a:cubicBezTo>
                    <a:pt x="1018" y="273"/>
                    <a:pt x="857" y="12"/>
                    <a:pt x="593" y="6"/>
                  </a:cubicBezTo>
                  <a:cubicBezTo>
                    <a:pt x="335" y="0"/>
                    <a:pt x="97" y="157"/>
                    <a:pt x="49" y="406"/>
                  </a:cubicBezTo>
                  <a:cubicBezTo>
                    <a:pt x="0" y="664"/>
                    <a:pt x="156" y="919"/>
                    <a:pt x="417" y="958"/>
                  </a:cubicBezTo>
                  <a:cubicBezTo>
                    <a:pt x="677" y="998"/>
                    <a:pt x="975" y="780"/>
                    <a:pt x="996" y="536"/>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6" name="Freeform 47">
              <a:extLst>
                <a:ext uri="{FF2B5EF4-FFF2-40B4-BE49-F238E27FC236}">
                  <a16:creationId xmlns:a16="http://schemas.microsoft.com/office/drawing/2014/main" id="{61F6F69B-E25F-4143-A72A-46C584AAEC26}"/>
                </a:ext>
              </a:extLst>
            </p:cNvPr>
            <p:cNvSpPr>
              <a:spLocks/>
            </p:cNvSpPr>
            <p:nvPr userDrawn="1"/>
          </p:nvSpPr>
          <p:spPr bwMode="gray">
            <a:xfrm>
              <a:off x="844550" y="800100"/>
              <a:ext cx="103187" cy="109538"/>
            </a:xfrm>
            <a:custGeom>
              <a:avLst/>
              <a:gdLst>
                <a:gd name="T0" fmla="*/ 892 w 930"/>
                <a:gd name="T1" fmla="*/ 510 h 986"/>
                <a:gd name="T2" fmla="*/ 542 w 930"/>
                <a:gd name="T3" fmla="*/ 24 h 986"/>
                <a:gd name="T4" fmla="*/ 22 w 930"/>
                <a:gd name="T5" fmla="*/ 406 h 986"/>
                <a:gd name="T6" fmla="*/ 404 w 930"/>
                <a:gd name="T7" fmla="*/ 926 h 986"/>
                <a:gd name="T8" fmla="*/ 892 w 930"/>
                <a:gd name="T9" fmla="*/ 510 h 986"/>
              </a:gdLst>
              <a:ahLst/>
              <a:cxnLst>
                <a:cxn ang="0">
                  <a:pos x="T0" y="T1"/>
                </a:cxn>
                <a:cxn ang="0">
                  <a:pos x="T2" y="T3"/>
                </a:cxn>
                <a:cxn ang="0">
                  <a:pos x="T4" y="T5"/>
                </a:cxn>
                <a:cxn ang="0">
                  <a:pos x="T6" y="T7"/>
                </a:cxn>
                <a:cxn ang="0">
                  <a:pos x="T8" y="T9"/>
                </a:cxn>
              </a:cxnLst>
              <a:rect l="0" t="0" r="r" b="b"/>
              <a:pathLst>
                <a:path w="930" h="986">
                  <a:moveTo>
                    <a:pt x="892" y="510"/>
                  </a:moveTo>
                  <a:cubicBezTo>
                    <a:pt x="930" y="261"/>
                    <a:pt x="792" y="48"/>
                    <a:pt x="542" y="24"/>
                  </a:cubicBezTo>
                  <a:cubicBezTo>
                    <a:pt x="285" y="0"/>
                    <a:pt x="42" y="155"/>
                    <a:pt x="22" y="406"/>
                  </a:cubicBezTo>
                  <a:cubicBezTo>
                    <a:pt x="0" y="686"/>
                    <a:pt x="161" y="862"/>
                    <a:pt x="404" y="926"/>
                  </a:cubicBezTo>
                  <a:cubicBezTo>
                    <a:pt x="632" y="986"/>
                    <a:pt x="854" y="759"/>
                    <a:pt x="892" y="510"/>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7" name="Freeform 48">
              <a:extLst>
                <a:ext uri="{FF2B5EF4-FFF2-40B4-BE49-F238E27FC236}">
                  <a16:creationId xmlns:a16="http://schemas.microsoft.com/office/drawing/2014/main" id="{A352ECC5-49EA-4FCC-836F-67E3BBECE7D1}"/>
                </a:ext>
              </a:extLst>
            </p:cNvPr>
            <p:cNvSpPr>
              <a:spLocks/>
            </p:cNvSpPr>
            <p:nvPr userDrawn="1"/>
          </p:nvSpPr>
          <p:spPr bwMode="gray">
            <a:xfrm>
              <a:off x="1073150" y="1085850"/>
              <a:ext cx="85725" cy="93663"/>
            </a:xfrm>
            <a:custGeom>
              <a:avLst/>
              <a:gdLst>
                <a:gd name="T0" fmla="*/ 754 w 786"/>
                <a:gd name="T1" fmla="*/ 492 h 850"/>
                <a:gd name="T2" fmla="*/ 467 w 786"/>
                <a:gd name="T3" fmla="*/ 67 h 850"/>
                <a:gd name="T4" fmla="*/ 13 w 786"/>
                <a:gd name="T5" fmla="*/ 393 h 850"/>
                <a:gd name="T6" fmla="*/ 300 w 786"/>
                <a:gd name="T7" fmla="*/ 817 h 850"/>
                <a:gd name="T8" fmla="*/ 754 w 786"/>
                <a:gd name="T9" fmla="*/ 492 h 850"/>
              </a:gdLst>
              <a:ahLst/>
              <a:cxnLst>
                <a:cxn ang="0">
                  <a:pos x="T0" y="T1"/>
                </a:cxn>
                <a:cxn ang="0">
                  <a:pos x="T2" y="T3"/>
                </a:cxn>
                <a:cxn ang="0">
                  <a:pos x="T4" y="T5"/>
                </a:cxn>
                <a:cxn ang="0">
                  <a:pos x="T6" y="T7"/>
                </a:cxn>
                <a:cxn ang="0">
                  <a:pos x="T8" y="T9"/>
                </a:cxn>
              </a:cxnLst>
              <a:rect l="0" t="0" r="r" b="b"/>
              <a:pathLst>
                <a:path w="786" h="850">
                  <a:moveTo>
                    <a:pt x="754" y="492"/>
                  </a:moveTo>
                  <a:cubicBezTo>
                    <a:pt x="786" y="280"/>
                    <a:pt x="671" y="133"/>
                    <a:pt x="467" y="67"/>
                  </a:cubicBezTo>
                  <a:cubicBezTo>
                    <a:pt x="256" y="0"/>
                    <a:pt x="27" y="144"/>
                    <a:pt x="13" y="393"/>
                  </a:cubicBezTo>
                  <a:cubicBezTo>
                    <a:pt x="0" y="607"/>
                    <a:pt x="88" y="785"/>
                    <a:pt x="300" y="817"/>
                  </a:cubicBezTo>
                  <a:cubicBezTo>
                    <a:pt x="512" y="850"/>
                    <a:pt x="722" y="704"/>
                    <a:pt x="754" y="492"/>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8" name="Freeform 49">
              <a:extLst>
                <a:ext uri="{FF2B5EF4-FFF2-40B4-BE49-F238E27FC236}">
                  <a16:creationId xmlns:a16="http://schemas.microsoft.com/office/drawing/2014/main" id="{EB2F4C43-7E92-4220-BE74-220E4DF9F94A}"/>
                </a:ext>
              </a:extLst>
            </p:cNvPr>
            <p:cNvSpPr>
              <a:spLocks/>
            </p:cNvSpPr>
            <p:nvPr userDrawn="1"/>
          </p:nvSpPr>
          <p:spPr bwMode="gray">
            <a:xfrm>
              <a:off x="1039813" y="750888"/>
              <a:ext cx="131762" cy="125413"/>
            </a:xfrm>
            <a:custGeom>
              <a:avLst/>
              <a:gdLst>
                <a:gd name="T0" fmla="*/ 1157 w 1199"/>
                <a:gd name="T1" fmla="*/ 670 h 1133"/>
                <a:gd name="T2" fmla="*/ 693 w 1199"/>
                <a:gd name="T3" fmla="*/ 42 h 1133"/>
                <a:gd name="T4" fmla="*/ 88 w 1199"/>
                <a:gd name="T5" fmla="*/ 476 h 1133"/>
                <a:gd name="T6" fmla="*/ 517 w 1199"/>
                <a:gd name="T7" fmla="*/ 1091 h 1133"/>
                <a:gd name="T8" fmla="*/ 1157 w 1199"/>
                <a:gd name="T9" fmla="*/ 670 h 1133"/>
              </a:gdLst>
              <a:ahLst/>
              <a:cxnLst>
                <a:cxn ang="0">
                  <a:pos x="T0" y="T1"/>
                </a:cxn>
                <a:cxn ang="0">
                  <a:pos x="T2" y="T3"/>
                </a:cxn>
                <a:cxn ang="0">
                  <a:pos x="T4" y="T5"/>
                </a:cxn>
                <a:cxn ang="0">
                  <a:pos x="T6" y="T7"/>
                </a:cxn>
                <a:cxn ang="0">
                  <a:pos x="T8" y="T9"/>
                </a:cxn>
              </a:cxnLst>
              <a:rect l="0" t="0" r="r" b="b"/>
              <a:pathLst>
                <a:path w="1199" h="1133">
                  <a:moveTo>
                    <a:pt x="1157" y="670"/>
                  </a:moveTo>
                  <a:cubicBezTo>
                    <a:pt x="1199" y="390"/>
                    <a:pt x="972" y="85"/>
                    <a:pt x="693" y="42"/>
                  </a:cubicBezTo>
                  <a:cubicBezTo>
                    <a:pt x="413" y="0"/>
                    <a:pt x="179" y="213"/>
                    <a:pt x="88" y="476"/>
                  </a:cubicBezTo>
                  <a:cubicBezTo>
                    <a:pt x="0" y="730"/>
                    <a:pt x="296" y="1057"/>
                    <a:pt x="517" y="1091"/>
                  </a:cubicBezTo>
                  <a:cubicBezTo>
                    <a:pt x="796" y="1133"/>
                    <a:pt x="1114" y="949"/>
                    <a:pt x="1157" y="670"/>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19" name="Freeform 50">
              <a:extLst>
                <a:ext uri="{FF2B5EF4-FFF2-40B4-BE49-F238E27FC236}">
                  <a16:creationId xmlns:a16="http://schemas.microsoft.com/office/drawing/2014/main" id="{27FF50D3-16BF-447B-92CD-5FE3D9884B8C}"/>
                </a:ext>
              </a:extLst>
            </p:cNvPr>
            <p:cNvSpPr>
              <a:spLocks/>
            </p:cNvSpPr>
            <p:nvPr userDrawn="1"/>
          </p:nvSpPr>
          <p:spPr bwMode="gray">
            <a:xfrm>
              <a:off x="784225" y="882650"/>
              <a:ext cx="96837" cy="103188"/>
            </a:xfrm>
            <a:custGeom>
              <a:avLst/>
              <a:gdLst>
                <a:gd name="T0" fmla="*/ 843 w 878"/>
                <a:gd name="T1" fmla="*/ 540 h 928"/>
                <a:gd name="T2" fmla="*/ 490 w 878"/>
                <a:gd name="T3" fmla="*/ 60 h 928"/>
                <a:gd name="T4" fmla="*/ 10 w 878"/>
                <a:gd name="T5" fmla="*/ 413 h 928"/>
                <a:gd name="T6" fmla="*/ 363 w 878"/>
                <a:gd name="T7" fmla="*/ 893 h 928"/>
                <a:gd name="T8" fmla="*/ 843 w 878"/>
                <a:gd name="T9" fmla="*/ 540 h 928"/>
              </a:gdLst>
              <a:ahLst/>
              <a:cxnLst>
                <a:cxn ang="0">
                  <a:pos x="T0" y="T1"/>
                </a:cxn>
                <a:cxn ang="0">
                  <a:pos x="T2" y="T3"/>
                </a:cxn>
                <a:cxn ang="0">
                  <a:pos x="T4" y="T5"/>
                </a:cxn>
                <a:cxn ang="0">
                  <a:pos x="T6" y="T7"/>
                </a:cxn>
                <a:cxn ang="0">
                  <a:pos x="T8" y="T9"/>
                </a:cxn>
              </a:cxnLst>
              <a:rect l="0" t="0" r="r" b="b"/>
              <a:pathLst>
                <a:path w="878" h="928">
                  <a:moveTo>
                    <a:pt x="843" y="540"/>
                  </a:moveTo>
                  <a:cubicBezTo>
                    <a:pt x="878" y="310"/>
                    <a:pt x="717" y="113"/>
                    <a:pt x="490" y="60"/>
                  </a:cubicBezTo>
                  <a:cubicBezTo>
                    <a:pt x="238" y="0"/>
                    <a:pt x="20" y="152"/>
                    <a:pt x="10" y="413"/>
                  </a:cubicBezTo>
                  <a:cubicBezTo>
                    <a:pt x="0" y="646"/>
                    <a:pt x="133" y="858"/>
                    <a:pt x="363" y="893"/>
                  </a:cubicBezTo>
                  <a:cubicBezTo>
                    <a:pt x="593" y="928"/>
                    <a:pt x="808" y="770"/>
                    <a:pt x="843" y="540"/>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0" name="Freeform 51">
              <a:extLst>
                <a:ext uri="{FF2B5EF4-FFF2-40B4-BE49-F238E27FC236}">
                  <a16:creationId xmlns:a16="http://schemas.microsoft.com/office/drawing/2014/main" id="{6E6BA124-AF74-4EAC-A450-12F6ACCB8BE3}"/>
                </a:ext>
              </a:extLst>
            </p:cNvPr>
            <p:cNvSpPr>
              <a:spLocks/>
            </p:cNvSpPr>
            <p:nvPr userDrawn="1"/>
          </p:nvSpPr>
          <p:spPr bwMode="gray">
            <a:xfrm>
              <a:off x="949325" y="817563"/>
              <a:ext cx="103187" cy="98425"/>
            </a:xfrm>
            <a:custGeom>
              <a:avLst/>
              <a:gdLst>
                <a:gd name="T0" fmla="*/ 370 w 939"/>
                <a:gd name="T1" fmla="*/ 853 h 896"/>
                <a:gd name="T2" fmla="*/ 872 w 939"/>
                <a:gd name="T3" fmla="*/ 509 h 896"/>
                <a:gd name="T4" fmla="*/ 535 w 939"/>
                <a:gd name="T5" fmla="*/ 17 h 896"/>
                <a:gd name="T6" fmla="*/ 43 w 939"/>
                <a:gd name="T7" fmla="*/ 354 h 896"/>
                <a:gd name="T8" fmla="*/ 370 w 939"/>
                <a:gd name="T9" fmla="*/ 853 h 896"/>
              </a:gdLst>
              <a:ahLst/>
              <a:cxnLst>
                <a:cxn ang="0">
                  <a:pos x="T0" y="T1"/>
                </a:cxn>
                <a:cxn ang="0">
                  <a:pos x="T2" y="T3"/>
                </a:cxn>
                <a:cxn ang="0">
                  <a:pos x="T4" y="T5"/>
                </a:cxn>
                <a:cxn ang="0">
                  <a:pos x="T6" y="T7"/>
                </a:cxn>
                <a:cxn ang="0">
                  <a:pos x="T8" y="T9"/>
                </a:cxn>
              </a:cxnLst>
              <a:rect l="0" t="0" r="r" b="b"/>
              <a:pathLst>
                <a:path w="939" h="896">
                  <a:moveTo>
                    <a:pt x="370" y="853"/>
                  </a:moveTo>
                  <a:cubicBezTo>
                    <a:pt x="599" y="896"/>
                    <a:pt x="811" y="733"/>
                    <a:pt x="872" y="509"/>
                  </a:cubicBezTo>
                  <a:cubicBezTo>
                    <a:pt x="939" y="259"/>
                    <a:pt x="795" y="36"/>
                    <a:pt x="535" y="17"/>
                  </a:cubicBezTo>
                  <a:cubicBezTo>
                    <a:pt x="302" y="0"/>
                    <a:pt x="85" y="125"/>
                    <a:pt x="43" y="354"/>
                  </a:cubicBezTo>
                  <a:cubicBezTo>
                    <a:pt x="0" y="583"/>
                    <a:pt x="141" y="810"/>
                    <a:pt x="370" y="853"/>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1" name="Freeform 52">
              <a:extLst>
                <a:ext uri="{FF2B5EF4-FFF2-40B4-BE49-F238E27FC236}">
                  <a16:creationId xmlns:a16="http://schemas.microsoft.com/office/drawing/2014/main" id="{A24F218C-9572-4904-9A30-C07908A4D3A3}"/>
                </a:ext>
              </a:extLst>
            </p:cNvPr>
            <p:cNvSpPr>
              <a:spLocks/>
            </p:cNvSpPr>
            <p:nvPr userDrawn="1"/>
          </p:nvSpPr>
          <p:spPr bwMode="gray">
            <a:xfrm>
              <a:off x="790575" y="990600"/>
              <a:ext cx="104775" cy="106363"/>
            </a:xfrm>
            <a:custGeom>
              <a:avLst/>
              <a:gdLst>
                <a:gd name="T0" fmla="*/ 912 w 962"/>
                <a:gd name="T1" fmla="*/ 541 h 954"/>
                <a:gd name="T2" fmla="*/ 536 w 962"/>
                <a:gd name="T3" fmla="*/ 30 h 954"/>
                <a:gd name="T4" fmla="*/ 25 w 962"/>
                <a:gd name="T5" fmla="*/ 406 h 954"/>
                <a:gd name="T6" fmla="*/ 401 w 962"/>
                <a:gd name="T7" fmla="*/ 917 h 954"/>
                <a:gd name="T8" fmla="*/ 912 w 962"/>
                <a:gd name="T9" fmla="*/ 541 h 954"/>
              </a:gdLst>
              <a:ahLst/>
              <a:cxnLst>
                <a:cxn ang="0">
                  <a:pos x="T0" y="T1"/>
                </a:cxn>
                <a:cxn ang="0">
                  <a:pos x="T2" y="T3"/>
                </a:cxn>
                <a:cxn ang="0">
                  <a:pos x="T4" y="T5"/>
                </a:cxn>
                <a:cxn ang="0">
                  <a:pos x="T6" y="T7"/>
                </a:cxn>
                <a:cxn ang="0">
                  <a:pos x="T8" y="T9"/>
                </a:cxn>
              </a:cxnLst>
              <a:rect l="0" t="0" r="r" b="b"/>
              <a:pathLst>
                <a:path w="962" h="954">
                  <a:moveTo>
                    <a:pt x="912" y="541"/>
                  </a:moveTo>
                  <a:cubicBezTo>
                    <a:pt x="962" y="298"/>
                    <a:pt x="782" y="60"/>
                    <a:pt x="536" y="30"/>
                  </a:cubicBezTo>
                  <a:cubicBezTo>
                    <a:pt x="292" y="0"/>
                    <a:pt x="51" y="160"/>
                    <a:pt x="25" y="406"/>
                  </a:cubicBezTo>
                  <a:cubicBezTo>
                    <a:pt x="0" y="649"/>
                    <a:pt x="156" y="880"/>
                    <a:pt x="401" y="917"/>
                  </a:cubicBezTo>
                  <a:cubicBezTo>
                    <a:pt x="646" y="954"/>
                    <a:pt x="863" y="784"/>
                    <a:pt x="912" y="541"/>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2" name="Freeform 53">
              <a:extLst>
                <a:ext uri="{FF2B5EF4-FFF2-40B4-BE49-F238E27FC236}">
                  <a16:creationId xmlns:a16="http://schemas.microsoft.com/office/drawing/2014/main" id="{D6898B7D-A772-4E30-BFBB-471991C3395C}"/>
                </a:ext>
              </a:extLst>
            </p:cNvPr>
            <p:cNvSpPr>
              <a:spLocks/>
            </p:cNvSpPr>
            <p:nvPr userDrawn="1"/>
          </p:nvSpPr>
          <p:spPr bwMode="gray">
            <a:xfrm>
              <a:off x="974725" y="1125538"/>
              <a:ext cx="100012" cy="101600"/>
            </a:xfrm>
            <a:custGeom>
              <a:avLst/>
              <a:gdLst>
                <a:gd name="T0" fmla="*/ 860 w 911"/>
                <a:gd name="T1" fmla="*/ 519 h 915"/>
                <a:gd name="T2" fmla="*/ 481 w 911"/>
                <a:gd name="T3" fmla="*/ 35 h 915"/>
                <a:gd name="T4" fmla="*/ 34 w 911"/>
                <a:gd name="T5" fmla="*/ 382 h 915"/>
                <a:gd name="T6" fmla="*/ 376 w 911"/>
                <a:gd name="T7" fmla="*/ 880 h 915"/>
                <a:gd name="T8" fmla="*/ 860 w 911"/>
                <a:gd name="T9" fmla="*/ 519 h 915"/>
              </a:gdLst>
              <a:ahLst/>
              <a:cxnLst>
                <a:cxn ang="0">
                  <a:pos x="T0" y="T1"/>
                </a:cxn>
                <a:cxn ang="0">
                  <a:pos x="T2" y="T3"/>
                </a:cxn>
                <a:cxn ang="0">
                  <a:pos x="T4" y="T5"/>
                </a:cxn>
                <a:cxn ang="0">
                  <a:pos x="T6" y="T7"/>
                </a:cxn>
                <a:cxn ang="0">
                  <a:pos x="T8" y="T9"/>
                </a:cxn>
              </a:cxnLst>
              <a:rect l="0" t="0" r="r" b="b"/>
              <a:pathLst>
                <a:path w="911" h="915">
                  <a:moveTo>
                    <a:pt x="860" y="519"/>
                  </a:moveTo>
                  <a:cubicBezTo>
                    <a:pt x="911" y="295"/>
                    <a:pt x="709" y="70"/>
                    <a:pt x="481" y="35"/>
                  </a:cubicBezTo>
                  <a:cubicBezTo>
                    <a:pt x="253" y="0"/>
                    <a:pt x="69" y="154"/>
                    <a:pt x="34" y="382"/>
                  </a:cubicBezTo>
                  <a:cubicBezTo>
                    <a:pt x="0" y="610"/>
                    <a:pt x="148" y="846"/>
                    <a:pt x="376" y="880"/>
                  </a:cubicBezTo>
                  <a:cubicBezTo>
                    <a:pt x="604" y="915"/>
                    <a:pt x="809" y="744"/>
                    <a:pt x="860" y="519"/>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3" name="Freeform 54">
              <a:extLst>
                <a:ext uri="{FF2B5EF4-FFF2-40B4-BE49-F238E27FC236}">
                  <a16:creationId xmlns:a16="http://schemas.microsoft.com/office/drawing/2014/main" id="{871FC27A-D9BA-4E36-BD1B-34000226098E}"/>
                </a:ext>
              </a:extLst>
            </p:cNvPr>
            <p:cNvSpPr>
              <a:spLocks/>
            </p:cNvSpPr>
            <p:nvPr userDrawn="1"/>
          </p:nvSpPr>
          <p:spPr bwMode="gray">
            <a:xfrm>
              <a:off x="746125" y="757238"/>
              <a:ext cx="96837" cy="103188"/>
            </a:xfrm>
            <a:custGeom>
              <a:avLst/>
              <a:gdLst>
                <a:gd name="T0" fmla="*/ 885 w 890"/>
                <a:gd name="T1" fmla="*/ 518 h 931"/>
                <a:gd name="T2" fmla="*/ 525 w 890"/>
                <a:gd name="T3" fmla="*/ 36 h 931"/>
                <a:gd name="T4" fmla="*/ 35 w 890"/>
                <a:gd name="T5" fmla="*/ 396 h 931"/>
                <a:gd name="T6" fmla="*/ 441 w 890"/>
                <a:gd name="T7" fmla="*/ 919 h 931"/>
                <a:gd name="T8" fmla="*/ 885 w 890"/>
                <a:gd name="T9" fmla="*/ 518 h 931"/>
              </a:gdLst>
              <a:ahLst/>
              <a:cxnLst>
                <a:cxn ang="0">
                  <a:pos x="T0" y="T1"/>
                </a:cxn>
                <a:cxn ang="0">
                  <a:pos x="T2" y="T3"/>
                </a:cxn>
                <a:cxn ang="0">
                  <a:pos x="T4" y="T5"/>
                </a:cxn>
                <a:cxn ang="0">
                  <a:pos x="T6" y="T7"/>
                </a:cxn>
                <a:cxn ang="0">
                  <a:pos x="T8" y="T9"/>
                </a:cxn>
              </a:cxnLst>
              <a:rect l="0" t="0" r="r" b="b"/>
              <a:pathLst>
                <a:path w="890" h="931">
                  <a:moveTo>
                    <a:pt x="885" y="518"/>
                  </a:moveTo>
                  <a:cubicBezTo>
                    <a:pt x="879" y="281"/>
                    <a:pt x="759" y="72"/>
                    <a:pt x="525" y="36"/>
                  </a:cubicBezTo>
                  <a:cubicBezTo>
                    <a:pt x="290" y="0"/>
                    <a:pt x="71" y="161"/>
                    <a:pt x="35" y="396"/>
                  </a:cubicBezTo>
                  <a:cubicBezTo>
                    <a:pt x="0" y="630"/>
                    <a:pt x="197" y="907"/>
                    <a:pt x="441" y="919"/>
                  </a:cubicBezTo>
                  <a:cubicBezTo>
                    <a:pt x="678" y="931"/>
                    <a:pt x="890" y="737"/>
                    <a:pt x="885" y="518"/>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4" name="Freeform 55">
              <a:extLst>
                <a:ext uri="{FF2B5EF4-FFF2-40B4-BE49-F238E27FC236}">
                  <a16:creationId xmlns:a16="http://schemas.microsoft.com/office/drawing/2014/main" id="{C5DF6232-389E-4CE6-A24D-716620D2EEBF}"/>
                </a:ext>
              </a:extLst>
            </p:cNvPr>
            <p:cNvSpPr>
              <a:spLocks/>
            </p:cNvSpPr>
            <p:nvPr userDrawn="1"/>
          </p:nvSpPr>
          <p:spPr bwMode="gray">
            <a:xfrm>
              <a:off x="831850" y="695325"/>
              <a:ext cx="93662" cy="98425"/>
            </a:xfrm>
            <a:custGeom>
              <a:avLst/>
              <a:gdLst>
                <a:gd name="T0" fmla="*/ 846 w 851"/>
                <a:gd name="T1" fmla="*/ 489 h 897"/>
                <a:gd name="T2" fmla="*/ 525 w 851"/>
                <a:gd name="T3" fmla="*/ 36 h 897"/>
                <a:gd name="T4" fmla="*/ 36 w 851"/>
                <a:gd name="T5" fmla="*/ 395 h 897"/>
                <a:gd name="T6" fmla="*/ 395 w 851"/>
                <a:gd name="T7" fmla="*/ 885 h 897"/>
                <a:gd name="T8" fmla="*/ 846 w 851"/>
                <a:gd name="T9" fmla="*/ 489 h 897"/>
              </a:gdLst>
              <a:ahLst/>
              <a:cxnLst>
                <a:cxn ang="0">
                  <a:pos x="T0" y="T1"/>
                </a:cxn>
                <a:cxn ang="0">
                  <a:pos x="T2" y="T3"/>
                </a:cxn>
                <a:cxn ang="0">
                  <a:pos x="T4" y="T5"/>
                </a:cxn>
                <a:cxn ang="0">
                  <a:pos x="T6" y="T7"/>
                </a:cxn>
                <a:cxn ang="0">
                  <a:pos x="T8" y="T9"/>
                </a:cxn>
              </a:cxnLst>
              <a:rect l="0" t="0" r="r" b="b"/>
              <a:pathLst>
                <a:path w="851" h="897">
                  <a:moveTo>
                    <a:pt x="846" y="489"/>
                  </a:moveTo>
                  <a:cubicBezTo>
                    <a:pt x="840" y="252"/>
                    <a:pt x="759" y="71"/>
                    <a:pt x="525" y="36"/>
                  </a:cubicBezTo>
                  <a:cubicBezTo>
                    <a:pt x="290" y="0"/>
                    <a:pt x="71" y="161"/>
                    <a:pt x="36" y="395"/>
                  </a:cubicBezTo>
                  <a:cubicBezTo>
                    <a:pt x="0" y="630"/>
                    <a:pt x="151" y="872"/>
                    <a:pt x="395" y="885"/>
                  </a:cubicBezTo>
                  <a:cubicBezTo>
                    <a:pt x="632" y="897"/>
                    <a:pt x="851" y="708"/>
                    <a:pt x="846" y="489"/>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5" name="Freeform 56">
              <a:extLst>
                <a:ext uri="{FF2B5EF4-FFF2-40B4-BE49-F238E27FC236}">
                  <a16:creationId xmlns:a16="http://schemas.microsoft.com/office/drawing/2014/main" id="{8E43643C-9FC0-40F9-B452-CBE6484B852B}"/>
                </a:ext>
              </a:extLst>
            </p:cNvPr>
            <p:cNvSpPr>
              <a:spLocks/>
            </p:cNvSpPr>
            <p:nvPr userDrawn="1"/>
          </p:nvSpPr>
          <p:spPr bwMode="gray">
            <a:xfrm>
              <a:off x="703263" y="1052513"/>
              <a:ext cx="96837" cy="92075"/>
            </a:xfrm>
            <a:custGeom>
              <a:avLst/>
              <a:gdLst>
                <a:gd name="T0" fmla="*/ 816 w 867"/>
                <a:gd name="T1" fmla="*/ 462 h 821"/>
                <a:gd name="T2" fmla="*/ 480 w 867"/>
                <a:gd name="T3" fmla="*/ 5 h 821"/>
                <a:gd name="T4" fmla="*/ 34 w 867"/>
                <a:gd name="T5" fmla="*/ 330 h 821"/>
                <a:gd name="T6" fmla="*/ 370 w 867"/>
                <a:gd name="T7" fmla="*/ 787 h 821"/>
                <a:gd name="T8" fmla="*/ 816 w 867"/>
                <a:gd name="T9" fmla="*/ 462 h 821"/>
              </a:gdLst>
              <a:ahLst/>
              <a:cxnLst>
                <a:cxn ang="0">
                  <a:pos x="T0" y="T1"/>
                </a:cxn>
                <a:cxn ang="0">
                  <a:pos x="T2" y="T3"/>
                </a:cxn>
                <a:cxn ang="0">
                  <a:pos x="T4" y="T5"/>
                </a:cxn>
                <a:cxn ang="0">
                  <a:pos x="T6" y="T7"/>
                </a:cxn>
                <a:cxn ang="0">
                  <a:pos x="T8" y="T9"/>
                </a:cxn>
              </a:cxnLst>
              <a:rect l="0" t="0" r="r" b="b"/>
              <a:pathLst>
                <a:path w="867" h="821">
                  <a:moveTo>
                    <a:pt x="816" y="462"/>
                  </a:moveTo>
                  <a:cubicBezTo>
                    <a:pt x="867" y="214"/>
                    <a:pt x="695" y="0"/>
                    <a:pt x="480" y="5"/>
                  </a:cubicBezTo>
                  <a:cubicBezTo>
                    <a:pt x="258" y="9"/>
                    <a:pt x="67" y="111"/>
                    <a:pt x="34" y="330"/>
                  </a:cubicBezTo>
                  <a:cubicBezTo>
                    <a:pt x="0" y="549"/>
                    <a:pt x="151" y="754"/>
                    <a:pt x="370" y="787"/>
                  </a:cubicBezTo>
                  <a:cubicBezTo>
                    <a:pt x="590" y="821"/>
                    <a:pt x="772" y="679"/>
                    <a:pt x="816" y="462"/>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6" name="Freeform 57">
              <a:extLst>
                <a:ext uri="{FF2B5EF4-FFF2-40B4-BE49-F238E27FC236}">
                  <a16:creationId xmlns:a16="http://schemas.microsoft.com/office/drawing/2014/main" id="{5268D1DF-394A-45FB-9633-CF96E45B1E4E}"/>
                </a:ext>
              </a:extLst>
            </p:cNvPr>
            <p:cNvSpPr>
              <a:spLocks/>
            </p:cNvSpPr>
            <p:nvPr userDrawn="1"/>
          </p:nvSpPr>
          <p:spPr bwMode="gray">
            <a:xfrm>
              <a:off x="1098550" y="971550"/>
              <a:ext cx="112712" cy="114300"/>
            </a:xfrm>
            <a:custGeom>
              <a:avLst/>
              <a:gdLst>
                <a:gd name="T0" fmla="*/ 991 w 1031"/>
                <a:gd name="T1" fmla="*/ 623 h 1038"/>
                <a:gd name="T2" fmla="*/ 591 w 1031"/>
                <a:gd name="T3" fmla="*/ 78 h 1038"/>
                <a:gd name="T4" fmla="*/ 47 w 1031"/>
                <a:gd name="T5" fmla="*/ 479 h 1038"/>
                <a:gd name="T6" fmla="*/ 447 w 1031"/>
                <a:gd name="T7" fmla="*/ 1023 h 1038"/>
                <a:gd name="T8" fmla="*/ 991 w 1031"/>
                <a:gd name="T9" fmla="*/ 623 h 1038"/>
              </a:gdLst>
              <a:ahLst/>
              <a:cxnLst>
                <a:cxn ang="0">
                  <a:pos x="T0" y="T1"/>
                </a:cxn>
                <a:cxn ang="0">
                  <a:pos x="T2" y="T3"/>
                </a:cxn>
                <a:cxn ang="0">
                  <a:pos x="T4" y="T5"/>
                </a:cxn>
                <a:cxn ang="0">
                  <a:pos x="T6" y="T7"/>
                </a:cxn>
                <a:cxn ang="0">
                  <a:pos x="T8" y="T9"/>
                </a:cxn>
              </a:cxnLst>
              <a:rect l="0" t="0" r="r" b="b"/>
              <a:pathLst>
                <a:path w="1031" h="1038">
                  <a:moveTo>
                    <a:pt x="991" y="623"/>
                  </a:moveTo>
                  <a:cubicBezTo>
                    <a:pt x="1031" y="362"/>
                    <a:pt x="844" y="154"/>
                    <a:pt x="591" y="78"/>
                  </a:cubicBezTo>
                  <a:cubicBezTo>
                    <a:pt x="329" y="0"/>
                    <a:pt x="97" y="203"/>
                    <a:pt x="47" y="479"/>
                  </a:cubicBezTo>
                  <a:cubicBezTo>
                    <a:pt x="0" y="738"/>
                    <a:pt x="138" y="1005"/>
                    <a:pt x="447" y="1023"/>
                  </a:cubicBezTo>
                  <a:cubicBezTo>
                    <a:pt x="710" y="1038"/>
                    <a:pt x="951" y="883"/>
                    <a:pt x="991" y="623"/>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7" name="Freeform 58">
              <a:extLst>
                <a:ext uri="{FF2B5EF4-FFF2-40B4-BE49-F238E27FC236}">
                  <a16:creationId xmlns:a16="http://schemas.microsoft.com/office/drawing/2014/main" id="{A7C59F18-B9F6-4DE5-9A0F-9BE703D73EAA}"/>
                </a:ext>
              </a:extLst>
            </p:cNvPr>
            <p:cNvSpPr>
              <a:spLocks/>
            </p:cNvSpPr>
            <p:nvPr userDrawn="1"/>
          </p:nvSpPr>
          <p:spPr bwMode="gray">
            <a:xfrm>
              <a:off x="881063" y="1155700"/>
              <a:ext cx="90487" cy="84138"/>
            </a:xfrm>
            <a:custGeom>
              <a:avLst/>
              <a:gdLst>
                <a:gd name="T0" fmla="*/ 797 w 829"/>
                <a:gd name="T1" fmla="*/ 436 h 757"/>
                <a:gd name="T2" fmla="*/ 480 w 829"/>
                <a:gd name="T3" fmla="*/ 5 h 757"/>
                <a:gd name="T4" fmla="*/ 49 w 829"/>
                <a:gd name="T5" fmla="*/ 322 h 757"/>
                <a:gd name="T6" fmla="*/ 366 w 829"/>
                <a:gd name="T7" fmla="*/ 753 h 757"/>
                <a:gd name="T8" fmla="*/ 797 w 829"/>
                <a:gd name="T9" fmla="*/ 436 h 757"/>
              </a:gdLst>
              <a:ahLst/>
              <a:cxnLst>
                <a:cxn ang="0">
                  <a:pos x="T0" y="T1"/>
                </a:cxn>
                <a:cxn ang="0">
                  <a:pos x="T2" y="T3"/>
                </a:cxn>
                <a:cxn ang="0">
                  <a:pos x="T4" y="T5"/>
                </a:cxn>
                <a:cxn ang="0">
                  <a:pos x="T6" y="T7"/>
                </a:cxn>
                <a:cxn ang="0">
                  <a:pos x="T8" y="T9"/>
                </a:cxn>
              </a:cxnLst>
              <a:rect l="0" t="0" r="r" b="b"/>
              <a:pathLst>
                <a:path w="829" h="757">
                  <a:moveTo>
                    <a:pt x="797" y="436"/>
                  </a:moveTo>
                  <a:cubicBezTo>
                    <a:pt x="829" y="229"/>
                    <a:pt x="689" y="10"/>
                    <a:pt x="480" y="5"/>
                  </a:cubicBezTo>
                  <a:cubicBezTo>
                    <a:pt x="265" y="0"/>
                    <a:pt x="102" y="102"/>
                    <a:pt x="49" y="322"/>
                  </a:cubicBezTo>
                  <a:cubicBezTo>
                    <a:pt x="0" y="525"/>
                    <a:pt x="157" y="749"/>
                    <a:pt x="366" y="753"/>
                  </a:cubicBezTo>
                  <a:cubicBezTo>
                    <a:pt x="568" y="757"/>
                    <a:pt x="766" y="643"/>
                    <a:pt x="797" y="436"/>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8" name="Freeform 59">
              <a:extLst>
                <a:ext uri="{FF2B5EF4-FFF2-40B4-BE49-F238E27FC236}">
                  <a16:creationId xmlns:a16="http://schemas.microsoft.com/office/drawing/2014/main" id="{54DA958A-ED3C-4C1D-BE45-E3D60C329958}"/>
                </a:ext>
              </a:extLst>
            </p:cNvPr>
            <p:cNvSpPr>
              <a:spLocks/>
            </p:cNvSpPr>
            <p:nvPr userDrawn="1"/>
          </p:nvSpPr>
          <p:spPr bwMode="gray">
            <a:xfrm>
              <a:off x="676276" y="942975"/>
              <a:ext cx="120650" cy="106363"/>
            </a:xfrm>
            <a:custGeom>
              <a:avLst/>
              <a:gdLst>
                <a:gd name="T0" fmla="*/ 76 w 1091"/>
                <a:gd name="T1" fmla="*/ 585 h 974"/>
                <a:gd name="T2" fmla="*/ 560 w 1091"/>
                <a:gd name="T3" fmla="*/ 925 h 974"/>
                <a:gd name="T4" fmla="*/ 995 w 1091"/>
                <a:gd name="T5" fmla="*/ 350 h 974"/>
                <a:gd name="T6" fmla="*/ 379 w 1091"/>
                <a:gd name="T7" fmla="*/ 50 h 974"/>
                <a:gd name="T8" fmla="*/ 76 w 1091"/>
                <a:gd name="T9" fmla="*/ 585 h 974"/>
              </a:gdLst>
              <a:ahLst/>
              <a:cxnLst>
                <a:cxn ang="0">
                  <a:pos x="T0" y="T1"/>
                </a:cxn>
                <a:cxn ang="0">
                  <a:pos x="T2" y="T3"/>
                </a:cxn>
                <a:cxn ang="0">
                  <a:pos x="T4" y="T5"/>
                </a:cxn>
                <a:cxn ang="0">
                  <a:pos x="T6" y="T7"/>
                </a:cxn>
                <a:cxn ang="0">
                  <a:pos x="T8" y="T9"/>
                </a:cxn>
              </a:cxnLst>
              <a:rect l="0" t="0" r="r" b="b"/>
              <a:pathLst>
                <a:path w="1091" h="974">
                  <a:moveTo>
                    <a:pt x="76" y="585"/>
                  </a:moveTo>
                  <a:cubicBezTo>
                    <a:pt x="159" y="841"/>
                    <a:pt x="318" y="974"/>
                    <a:pt x="560" y="925"/>
                  </a:cubicBezTo>
                  <a:cubicBezTo>
                    <a:pt x="801" y="875"/>
                    <a:pt x="1091" y="596"/>
                    <a:pt x="995" y="350"/>
                  </a:cubicBezTo>
                  <a:cubicBezTo>
                    <a:pt x="905" y="121"/>
                    <a:pt x="621" y="0"/>
                    <a:pt x="379" y="50"/>
                  </a:cubicBezTo>
                  <a:cubicBezTo>
                    <a:pt x="138" y="100"/>
                    <a:pt x="0" y="350"/>
                    <a:pt x="76" y="585"/>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29" name="Freeform 60">
              <a:extLst>
                <a:ext uri="{FF2B5EF4-FFF2-40B4-BE49-F238E27FC236}">
                  <a16:creationId xmlns:a16="http://schemas.microsoft.com/office/drawing/2014/main" id="{0C02BAE8-616A-4339-81F7-E87CF251C306}"/>
                </a:ext>
              </a:extLst>
            </p:cNvPr>
            <p:cNvSpPr>
              <a:spLocks/>
            </p:cNvSpPr>
            <p:nvPr userDrawn="1"/>
          </p:nvSpPr>
          <p:spPr bwMode="gray">
            <a:xfrm>
              <a:off x="928688" y="685800"/>
              <a:ext cx="130175" cy="125413"/>
            </a:xfrm>
            <a:custGeom>
              <a:avLst/>
              <a:gdLst>
                <a:gd name="T0" fmla="*/ 1131 w 1176"/>
                <a:gd name="T1" fmla="*/ 662 h 1130"/>
                <a:gd name="T2" fmla="*/ 678 w 1176"/>
                <a:gd name="T3" fmla="*/ 45 h 1130"/>
                <a:gd name="T4" fmla="*/ 61 w 1176"/>
                <a:gd name="T5" fmla="*/ 499 h 1130"/>
                <a:gd name="T6" fmla="*/ 507 w 1176"/>
                <a:gd name="T7" fmla="*/ 1085 h 1130"/>
                <a:gd name="T8" fmla="*/ 1131 w 1176"/>
                <a:gd name="T9" fmla="*/ 662 h 1130"/>
              </a:gdLst>
              <a:ahLst/>
              <a:cxnLst>
                <a:cxn ang="0">
                  <a:pos x="T0" y="T1"/>
                </a:cxn>
                <a:cxn ang="0">
                  <a:pos x="T2" y="T3"/>
                </a:cxn>
                <a:cxn ang="0">
                  <a:pos x="T4" y="T5"/>
                </a:cxn>
                <a:cxn ang="0">
                  <a:pos x="T6" y="T7"/>
                </a:cxn>
                <a:cxn ang="0">
                  <a:pos x="T8" y="T9"/>
                </a:cxn>
              </a:cxnLst>
              <a:rect l="0" t="0" r="r" b="b"/>
              <a:pathLst>
                <a:path w="1176" h="1130">
                  <a:moveTo>
                    <a:pt x="1131" y="662"/>
                  </a:moveTo>
                  <a:cubicBezTo>
                    <a:pt x="1176" y="366"/>
                    <a:pt x="973" y="90"/>
                    <a:pt x="678" y="45"/>
                  </a:cubicBezTo>
                  <a:cubicBezTo>
                    <a:pt x="382" y="0"/>
                    <a:pt x="124" y="207"/>
                    <a:pt x="61" y="499"/>
                  </a:cubicBezTo>
                  <a:cubicBezTo>
                    <a:pt x="0" y="785"/>
                    <a:pt x="212" y="1040"/>
                    <a:pt x="507" y="1085"/>
                  </a:cubicBezTo>
                  <a:cubicBezTo>
                    <a:pt x="803" y="1130"/>
                    <a:pt x="1086" y="957"/>
                    <a:pt x="1131" y="662"/>
                  </a:cubicBezTo>
                  <a:close/>
                </a:path>
              </a:pathLst>
            </a:custGeom>
            <a:solidFill>
              <a:srgbClr val="F32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30" name="Freeform 61">
              <a:extLst>
                <a:ext uri="{FF2B5EF4-FFF2-40B4-BE49-F238E27FC236}">
                  <a16:creationId xmlns:a16="http://schemas.microsoft.com/office/drawing/2014/main" id="{3832276F-980E-4EFA-80C1-1C9A00790351}"/>
                </a:ext>
              </a:extLst>
            </p:cNvPr>
            <p:cNvSpPr>
              <a:spLocks/>
            </p:cNvSpPr>
            <p:nvPr userDrawn="1"/>
          </p:nvSpPr>
          <p:spPr bwMode="gray">
            <a:xfrm>
              <a:off x="1131888" y="860425"/>
              <a:ext cx="107950" cy="112713"/>
            </a:xfrm>
            <a:custGeom>
              <a:avLst/>
              <a:gdLst>
                <a:gd name="T0" fmla="*/ 14 w 968"/>
                <a:gd name="T1" fmla="*/ 495 h 1028"/>
                <a:gd name="T2" fmla="*/ 392 w 968"/>
                <a:gd name="T3" fmla="*/ 974 h 1028"/>
                <a:gd name="T4" fmla="*/ 928 w 968"/>
                <a:gd name="T5" fmla="*/ 597 h 1028"/>
                <a:gd name="T6" fmla="*/ 519 w 968"/>
                <a:gd name="T7" fmla="*/ 6 h 1028"/>
                <a:gd name="T8" fmla="*/ 14 w 968"/>
                <a:gd name="T9" fmla="*/ 495 h 1028"/>
              </a:gdLst>
              <a:ahLst/>
              <a:cxnLst>
                <a:cxn ang="0">
                  <a:pos x="T0" y="T1"/>
                </a:cxn>
                <a:cxn ang="0">
                  <a:pos x="T2" y="T3"/>
                </a:cxn>
                <a:cxn ang="0">
                  <a:pos x="T4" y="T5"/>
                </a:cxn>
                <a:cxn ang="0">
                  <a:pos x="T6" y="T7"/>
                </a:cxn>
                <a:cxn ang="0">
                  <a:pos x="T8" y="T9"/>
                </a:cxn>
              </a:cxnLst>
              <a:rect l="0" t="0" r="r" b="b"/>
              <a:pathLst>
                <a:path w="968" h="1028">
                  <a:moveTo>
                    <a:pt x="14" y="495"/>
                  </a:moveTo>
                  <a:cubicBezTo>
                    <a:pt x="26" y="732"/>
                    <a:pt x="119" y="917"/>
                    <a:pt x="392" y="974"/>
                  </a:cubicBezTo>
                  <a:cubicBezTo>
                    <a:pt x="655" y="1028"/>
                    <a:pt x="887" y="862"/>
                    <a:pt x="928" y="597"/>
                  </a:cubicBezTo>
                  <a:cubicBezTo>
                    <a:pt x="968" y="333"/>
                    <a:pt x="795" y="0"/>
                    <a:pt x="519" y="6"/>
                  </a:cubicBezTo>
                  <a:cubicBezTo>
                    <a:pt x="252" y="11"/>
                    <a:pt x="0" y="228"/>
                    <a:pt x="14" y="495"/>
                  </a:cubicBezTo>
                  <a:close/>
                </a:path>
              </a:pathLst>
            </a:custGeom>
            <a:solidFill>
              <a:srgbClr val="DC1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sp>
          <p:nvSpPr>
            <p:cNvPr id="131" name="Freeform 62">
              <a:extLst>
                <a:ext uri="{FF2B5EF4-FFF2-40B4-BE49-F238E27FC236}">
                  <a16:creationId xmlns:a16="http://schemas.microsoft.com/office/drawing/2014/main" id="{4754421D-3E9B-4BCD-B02B-C687C7861B25}"/>
                </a:ext>
              </a:extLst>
            </p:cNvPr>
            <p:cNvSpPr>
              <a:spLocks/>
            </p:cNvSpPr>
            <p:nvPr userDrawn="1"/>
          </p:nvSpPr>
          <p:spPr bwMode="gray">
            <a:xfrm>
              <a:off x="682625" y="836613"/>
              <a:ext cx="101600" cy="101600"/>
            </a:xfrm>
            <a:custGeom>
              <a:avLst/>
              <a:gdLst>
                <a:gd name="T0" fmla="*/ 884 w 919"/>
                <a:gd name="T1" fmla="*/ 566 h 918"/>
                <a:gd name="T2" fmla="*/ 524 w 919"/>
                <a:gd name="T3" fmla="*/ 77 h 918"/>
                <a:gd name="T4" fmla="*/ 36 w 919"/>
                <a:gd name="T5" fmla="*/ 437 h 918"/>
                <a:gd name="T6" fmla="*/ 399 w 919"/>
                <a:gd name="T7" fmla="*/ 889 h 918"/>
                <a:gd name="T8" fmla="*/ 884 w 919"/>
                <a:gd name="T9" fmla="*/ 566 h 918"/>
              </a:gdLst>
              <a:ahLst/>
              <a:cxnLst>
                <a:cxn ang="0">
                  <a:pos x="T0" y="T1"/>
                </a:cxn>
                <a:cxn ang="0">
                  <a:pos x="T2" y="T3"/>
                </a:cxn>
                <a:cxn ang="0">
                  <a:pos x="T4" y="T5"/>
                </a:cxn>
                <a:cxn ang="0">
                  <a:pos x="T6" y="T7"/>
                </a:cxn>
                <a:cxn ang="0">
                  <a:pos x="T8" y="T9"/>
                </a:cxn>
              </a:cxnLst>
              <a:rect l="0" t="0" r="r" b="b"/>
              <a:pathLst>
                <a:path w="919" h="918">
                  <a:moveTo>
                    <a:pt x="884" y="566"/>
                  </a:moveTo>
                  <a:cubicBezTo>
                    <a:pt x="919" y="332"/>
                    <a:pt x="760" y="157"/>
                    <a:pt x="524" y="77"/>
                  </a:cubicBezTo>
                  <a:cubicBezTo>
                    <a:pt x="296" y="0"/>
                    <a:pt x="71" y="203"/>
                    <a:pt x="36" y="437"/>
                  </a:cubicBezTo>
                  <a:cubicBezTo>
                    <a:pt x="0" y="671"/>
                    <a:pt x="163" y="864"/>
                    <a:pt x="399" y="889"/>
                  </a:cubicBezTo>
                  <a:cubicBezTo>
                    <a:pt x="678" y="918"/>
                    <a:pt x="848" y="800"/>
                    <a:pt x="884" y="566"/>
                  </a:cubicBezTo>
                  <a:close/>
                </a:path>
              </a:pathLst>
            </a:custGeom>
            <a:solidFill>
              <a:srgbClr val="F7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FI" sz="1800">
                <a:solidFill>
                  <a:srgbClr val="50001D"/>
                </a:solidFill>
              </a:endParaRPr>
            </a:p>
          </p:txBody>
        </p:sp>
      </p:grpSp>
      <p:sp>
        <p:nvSpPr>
          <p:cNvPr id="2" name="Otsikko 1">
            <a:extLst>
              <a:ext uri="{FF2B5EF4-FFF2-40B4-BE49-F238E27FC236}">
                <a16:creationId xmlns:a16="http://schemas.microsoft.com/office/drawing/2014/main" id="{0D4B4687-1CC0-4629-9965-D9EE99A05A9C}"/>
              </a:ext>
            </a:extLst>
          </p:cNvPr>
          <p:cNvSpPr>
            <a:spLocks noGrp="1"/>
          </p:cNvSpPr>
          <p:nvPr userDrawn="1">
            <p:ph type="ctrTitle"/>
          </p:nvPr>
        </p:nvSpPr>
        <p:spPr>
          <a:xfrm>
            <a:off x="913261" y="2178531"/>
            <a:ext cx="10385609" cy="2387600"/>
          </a:xfrm>
        </p:spPr>
        <p:txBody>
          <a:bodyPr anchor="b"/>
          <a:lstStyle>
            <a:lvl1pPr algn="ctr">
              <a:defRPr sz="8000">
                <a:solidFill>
                  <a:srgbClr val="FFFFFF"/>
                </a:solidFill>
                <a:latin typeface="+mj-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FI" dirty="0"/>
          </a:p>
        </p:txBody>
      </p:sp>
      <p:sp>
        <p:nvSpPr>
          <p:cNvPr id="3" name="Alaotsikko 2">
            <a:extLst>
              <a:ext uri="{FF2B5EF4-FFF2-40B4-BE49-F238E27FC236}">
                <a16:creationId xmlns:a16="http://schemas.microsoft.com/office/drawing/2014/main" id="{4DECF42B-EC22-44F9-8083-35A912E0C8A1}"/>
              </a:ext>
            </a:extLst>
          </p:cNvPr>
          <p:cNvSpPr>
            <a:spLocks noGrp="1"/>
          </p:cNvSpPr>
          <p:nvPr userDrawn="1">
            <p:ph type="subTitle" idx="1" hasCustomPrompt="1"/>
          </p:nvPr>
        </p:nvSpPr>
        <p:spPr>
          <a:xfrm>
            <a:off x="3084955" y="5231219"/>
            <a:ext cx="6023603" cy="636181"/>
          </a:xfrm>
        </p:spPr>
        <p:txBody>
          <a:bodyPr anchor="b" anchorCtr="0"/>
          <a:lstStyle>
            <a:lvl1pPr marL="0" indent="0" algn="ctr">
              <a:buNone/>
              <a:defRPr sz="2500">
                <a:solidFill>
                  <a:srgbClr val="FFFFFF"/>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dirty="0"/>
              <a:t>Etunimi Sukunimi, titteli</a:t>
            </a:r>
            <a:endParaRPr lang="sv-FI" dirty="0"/>
          </a:p>
        </p:txBody>
      </p:sp>
      <p:sp>
        <p:nvSpPr>
          <p:cNvPr id="132" name="Tekstin paikkamerkki 5">
            <a:extLst>
              <a:ext uri="{FF2B5EF4-FFF2-40B4-BE49-F238E27FC236}">
                <a16:creationId xmlns:a16="http://schemas.microsoft.com/office/drawing/2014/main" id="{651A2C4F-5209-450D-8B46-D19B89DE65D0}"/>
              </a:ext>
            </a:extLst>
          </p:cNvPr>
          <p:cNvSpPr>
            <a:spLocks noGrp="1"/>
          </p:cNvSpPr>
          <p:nvPr>
            <p:ph type="body" sz="quarter" idx="11" hasCustomPrompt="1"/>
          </p:nvPr>
        </p:nvSpPr>
        <p:spPr>
          <a:xfrm>
            <a:off x="3873502" y="5862639"/>
            <a:ext cx="4448175" cy="485775"/>
          </a:xfrm>
        </p:spPr>
        <p:txBody>
          <a:bodyPr>
            <a:noAutofit/>
          </a:bodyPr>
          <a:lstStyle>
            <a:lvl1pPr marL="0" indent="0" algn="ctr">
              <a:spcBef>
                <a:spcPts val="0"/>
              </a:spcBef>
              <a:buNone/>
              <a:defRPr sz="2500">
                <a:solidFill>
                  <a:srgbClr val="FFFFFF"/>
                </a:solidFill>
              </a:defRPr>
            </a:lvl1pPr>
            <a:lvl2pPr marL="361942" indent="0">
              <a:buNone/>
              <a:defRPr/>
            </a:lvl2pPr>
          </a:lstStyle>
          <a:p>
            <a:pPr lvl="0"/>
            <a:r>
              <a:rPr lang="fi-FI" dirty="0"/>
              <a:t>Päivämäärä</a:t>
            </a:r>
          </a:p>
        </p:txBody>
      </p:sp>
    </p:spTree>
    <p:extLst>
      <p:ext uri="{BB962C8B-B14F-4D97-AF65-F5344CB8AC3E}">
        <p14:creationId xmlns:p14="http://schemas.microsoft.com/office/powerpoint/2010/main" val="279223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3392" y="6405331"/>
            <a:ext cx="3648208" cy="192021"/>
          </a:xfrm>
        </p:spPr>
        <p:txBody>
          <a:bodyPr/>
          <a:lstStyle>
            <a:lvl1pPr>
              <a:defRPr>
                <a:solidFill>
                  <a:srgbClr val="50001D"/>
                </a:solidFill>
              </a:defRPr>
            </a:lvl1pPr>
          </a:lstStyle>
          <a:p>
            <a:endParaRPr lang="en-GB" dirty="0"/>
          </a:p>
        </p:txBody>
      </p:sp>
      <p:sp>
        <p:nvSpPr>
          <p:cNvPr id="7" name="Title 1"/>
          <p:cNvSpPr>
            <a:spLocks noGrp="1"/>
          </p:cNvSpPr>
          <p:nvPr>
            <p:ph type="title" hasCustomPrompt="1"/>
          </p:nvPr>
        </p:nvSpPr>
        <p:spPr>
          <a:xfrm>
            <a:off x="623392" y="4581128"/>
            <a:ext cx="11041227" cy="672075"/>
          </a:xfrm>
        </p:spPr>
        <p:txBody>
          <a:bodyPr tIns="72000" anchor="t" anchorCtr="0"/>
          <a:lstStyle>
            <a:lvl1pPr algn="ctr">
              <a:lnSpc>
                <a:spcPct val="80000"/>
              </a:lnSpc>
              <a:defRPr sz="4667" b="1" cap="all" baseline="0"/>
            </a:lvl1pPr>
          </a:lstStyle>
          <a:p>
            <a:r>
              <a:rPr lang="en-US" dirty="0"/>
              <a:t>PÄÄOTSIKKO TÄHÄN</a:t>
            </a:r>
            <a:endParaRPr lang="en-GB" dirty="0"/>
          </a:p>
        </p:txBody>
      </p:sp>
      <p:sp>
        <p:nvSpPr>
          <p:cNvPr id="9" name="Text Placeholder 2"/>
          <p:cNvSpPr>
            <a:spLocks noGrp="1"/>
          </p:cNvSpPr>
          <p:nvPr>
            <p:ph type="body" idx="1" hasCustomPrompt="1"/>
          </p:nvPr>
        </p:nvSpPr>
        <p:spPr>
          <a:xfrm>
            <a:off x="623392" y="5445224"/>
            <a:ext cx="11041227" cy="384043"/>
          </a:xfrm>
        </p:spPr>
        <p:txBody>
          <a:bodyPr anchor="t" anchorCtr="0"/>
          <a:lstStyle>
            <a:lvl1pPr marL="0" indent="0" algn="ctr">
              <a:buNone/>
              <a:defRPr sz="2400" baseline="0">
                <a:solidFill>
                  <a:srgbClr val="50001D"/>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err="1"/>
              <a:t>Apuotsikko</a:t>
            </a:r>
            <a:r>
              <a:rPr lang="en-US" dirty="0"/>
              <a:t> </a:t>
            </a:r>
            <a:r>
              <a:rPr lang="en-US" dirty="0" err="1"/>
              <a:t>tähän</a:t>
            </a:r>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632" y="260648"/>
            <a:ext cx="6624736" cy="3896904"/>
          </a:xfrm>
          <a:prstGeom prst="rect">
            <a:avLst/>
          </a:prstGeom>
        </p:spPr>
      </p:pic>
    </p:spTree>
    <p:extLst>
      <p:ext uri="{BB962C8B-B14F-4D97-AF65-F5344CB8AC3E}">
        <p14:creationId xmlns:p14="http://schemas.microsoft.com/office/powerpoint/2010/main" val="13648447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7601CD-6E00-49BD-9268-DB22E65818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5E3603E-2FC6-4495-8B71-3E12D0E8EBE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7FAA60A-CB0C-4C2F-A667-AC082D395D77}"/>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395DBD62-4600-44FA-90B5-05D9502CA2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E1DDC9-1688-4B0E-BD9F-A5521CDD5ACD}"/>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11881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EC0820-5394-4901-B10E-5FAEAFF25C8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557DA35-426D-4967-A8D2-62DAED17B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5CF413B-9C1B-473C-900F-D03E0C76048E}"/>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D9567B09-E5D6-4A77-A7D7-98248F0E89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978F0B-D222-4BE3-B298-DE04CAA14601}"/>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302703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44B069-6761-4432-A179-34AD1EA779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6E8138-ABF2-45D4-A5C3-BFCC35F0A37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391E501-51E1-4FDD-8FEF-68A7BFCDA86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EE492D8-B36B-4D57-AC7B-CECB5843A36C}"/>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6" name="Alatunnisteen paikkamerkki 5">
            <a:extLst>
              <a:ext uri="{FF2B5EF4-FFF2-40B4-BE49-F238E27FC236}">
                <a16:creationId xmlns:a16="http://schemas.microsoft.com/office/drawing/2014/main" id="{662E2C72-E425-4C98-9567-B857A3B4A1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FC60328-D5B0-42F5-9C89-31B65CFE13F4}"/>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258650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A69B63-724D-4EF1-A9AD-FFB292956E1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5D13647-E823-40B1-87B3-2F35DE1BA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E00C238-D112-4E41-93F4-38CB960B30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979685F-F8A0-4DE9-B54C-CC38572A0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1CE2E5F-562B-43D6-A765-8844362FEFA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AEC430A-7B70-4F24-880D-754F0250573C}"/>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8" name="Alatunnisteen paikkamerkki 7">
            <a:extLst>
              <a:ext uri="{FF2B5EF4-FFF2-40B4-BE49-F238E27FC236}">
                <a16:creationId xmlns:a16="http://schemas.microsoft.com/office/drawing/2014/main" id="{3F9E334B-4DA7-4EF4-BFDB-CBA54D35701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9F09AE4B-35A3-4194-ACBF-74D160C26238}"/>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31819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C8C34-1EB8-45DD-90FC-05215E432F9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663E31B-0F8A-409D-92F2-6C9DD051F6A6}"/>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4" name="Alatunnisteen paikkamerkki 3">
            <a:extLst>
              <a:ext uri="{FF2B5EF4-FFF2-40B4-BE49-F238E27FC236}">
                <a16:creationId xmlns:a16="http://schemas.microsoft.com/office/drawing/2014/main" id="{073C93C4-FA47-4CF7-B93A-0C25D226E32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8B4C32B-D6AA-4732-B5F9-9B869DA63B31}"/>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281068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22DE1A4-3A39-4352-A9E3-CC234CE083A3}"/>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3" name="Alatunnisteen paikkamerkki 2">
            <a:extLst>
              <a:ext uri="{FF2B5EF4-FFF2-40B4-BE49-F238E27FC236}">
                <a16:creationId xmlns:a16="http://schemas.microsoft.com/office/drawing/2014/main" id="{DD9EB786-F846-4E5D-9342-BE2B63D135C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BCB35AE-D025-440B-9C17-408B63A60062}"/>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42472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03CBE1-4D2B-462E-8B0D-EED9026DBAE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F3B048C-37D1-4053-A7B8-0058ECBE0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138379B-E3E7-43BA-9EFF-D94708686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A1C0479-5B51-4F8E-BD49-D3E93CE13296}"/>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6" name="Alatunnisteen paikkamerkki 5">
            <a:extLst>
              <a:ext uri="{FF2B5EF4-FFF2-40B4-BE49-F238E27FC236}">
                <a16:creationId xmlns:a16="http://schemas.microsoft.com/office/drawing/2014/main" id="{8543521E-91D1-4F0A-8F3C-B9B95319718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4E1C155-EC81-454D-AEE3-65A1315474C3}"/>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90508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095A0-AA47-4D84-8270-C4382F6355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62987A6-8B3A-4F26-92F0-3B9012F6B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44896AB-7BCE-40EA-956E-60730B4D6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3EBDDD8-F551-4FBB-A8E9-076C85ABED30}"/>
              </a:ext>
            </a:extLst>
          </p:cNvPr>
          <p:cNvSpPr>
            <a:spLocks noGrp="1"/>
          </p:cNvSpPr>
          <p:nvPr>
            <p:ph type="dt" sz="half" idx="10"/>
          </p:nvPr>
        </p:nvSpPr>
        <p:spPr/>
        <p:txBody>
          <a:bodyPr/>
          <a:lstStyle/>
          <a:p>
            <a:fld id="{F74EA58F-B68F-4CB3-A240-321F79CDC9A8}" type="datetimeFigureOut">
              <a:rPr lang="fi-FI" smtClean="0"/>
              <a:t>20.10.2020</a:t>
            </a:fld>
            <a:endParaRPr lang="fi-FI"/>
          </a:p>
        </p:txBody>
      </p:sp>
      <p:sp>
        <p:nvSpPr>
          <p:cNvPr id="6" name="Alatunnisteen paikkamerkki 5">
            <a:extLst>
              <a:ext uri="{FF2B5EF4-FFF2-40B4-BE49-F238E27FC236}">
                <a16:creationId xmlns:a16="http://schemas.microsoft.com/office/drawing/2014/main" id="{CE77D201-DD0F-4E46-A773-72E35525800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428BF9B-1FD1-45D9-B62E-4030C4260065}"/>
              </a:ext>
            </a:extLst>
          </p:cNvPr>
          <p:cNvSpPr>
            <a:spLocks noGrp="1"/>
          </p:cNvSpPr>
          <p:nvPr>
            <p:ph type="sldNum" sz="quarter" idx="12"/>
          </p:nvPr>
        </p:nvSpPr>
        <p:spPr/>
        <p:txBody>
          <a:bodyPr/>
          <a:lstStyle/>
          <a:p>
            <a:fld id="{C02BAC0D-6773-41B4-A82C-38A817EF999C}" type="slidenum">
              <a:rPr lang="fi-FI" smtClean="0"/>
              <a:t>‹#›</a:t>
            </a:fld>
            <a:endParaRPr lang="fi-FI"/>
          </a:p>
        </p:txBody>
      </p:sp>
    </p:spTree>
    <p:extLst>
      <p:ext uri="{BB962C8B-B14F-4D97-AF65-F5344CB8AC3E}">
        <p14:creationId xmlns:p14="http://schemas.microsoft.com/office/powerpoint/2010/main" val="213370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30B4034-8EB1-4514-A4C5-D91B16255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D4A39A7-FAD9-4388-AC64-A5A5A8BD23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A05C16-AA23-4CAC-9501-1210529E5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A58F-B68F-4CB3-A240-321F79CDC9A8}" type="datetimeFigureOut">
              <a:rPr lang="fi-FI" smtClean="0"/>
              <a:t>20.10.2020</a:t>
            </a:fld>
            <a:endParaRPr lang="fi-FI"/>
          </a:p>
        </p:txBody>
      </p:sp>
      <p:sp>
        <p:nvSpPr>
          <p:cNvPr id="5" name="Alatunnisteen paikkamerkki 4">
            <a:extLst>
              <a:ext uri="{FF2B5EF4-FFF2-40B4-BE49-F238E27FC236}">
                <a16:creationId xmlns:a16="http://schemas.microsoft.com/office/drawing/2014/main" id="{A59B963D-AA61-42BC-9D42-4342AEB8B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8B6A0E8-60EF-4476-9A3E-A1B29028C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BAC0D-6773-41B4-A82C-38A817EF999C}" type="slidenum">
              <a:rPr lang="fi-FI" smtClean="0"/>
              <a:t>‹#›</a:t>
            </a:fld>
            <a:endParaRPr lang="fi-FI"/>
          </a:p>
        </p:txBody>
      </p:sp>
    </p:spTree>
    <p:extLst>
      <p:ext uri="{BB962C8B-B14F-4D97-AF65-F5344CB8AC3E}">
        <p14:creationId xmlns:p14="http://schemas.microsoft.com/office/powerpoint/2010/main" val="238584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pihlajalinna.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50508" y="1111623"/>
            <a:ext cx="10385609" cy="3024203"/>
          </a:xfrm>
        </p:spPr>
        <p:txBody>
          <a:bodyPr>
            <a:normAutofit fontScale="90000"/>
          </a:bodyPr>
          <a:lstStyle/>
          <a:p>
            <a:r>
              <a:rPr lang="fi-FI" dirty="0"/>
              <a:t>Pirkanmaan Urheiluklinikan ajanvarausohje</a:t>
            </a:r>
          </a:p>
        </p:txBody>
      </p:sp>
      <p:sp>
        <p:nvSpPr>
          <p:cNvPr id="3" name="Alaotsikko 2"/>
          <p:cNvSpPr>
            <a:spLocks noGrp="1"/>
          </p:cNvSpPr>
          <p:nvPr>
            <p:ph type="subTitle" idx="1"/>
          </p:nvPr>
        </p:nvSpPr>
        <p:spPr>
          <a:xfrm>
            <a:off x="3085785" y="4363051"/>
            <a:ext cx="6023603" cy="636181"/>
          </a:xfrm>
        </p:spPr>
        <p:txBody>
          <a:bodyPr>
            <a:normAutofit fontScale="70000" lnSpcReduction="20000"/>
          </a:bodyPr>
          <a:lstStyle/>
          <a:p>
            <a:r>
              <a:rPr lang="fi-FI" dirty="0"/>
              <a:t>Vesa Linna </a:t>
            </a:r>
          </a:p>
          <a:p>
            <a:r>
              <a:rPr lang="fi-FI" dirty="0"/>
              <a:t>Pirkanmaan Urheiluklinikan yhteyshenkilö</a:t>
            </a:r>
          </a:p>
        </p:txBody>
      </p:sp>
      <p:sp>
        <p:nvSpPr>
          <p:cNvPr id="4" name="Tekstin paikkamerkki 3"/>
          <p:cNvSpPr>
            <a:spLocks noGrp="1"/>
          </p:cNvSpPr>
          <p:nvPr>
            <p:ph type="body" sz="quarter" idx="11"/>
          </p:nvPr>
        </p:nvSpPr>
        <p:spPr>
          <a:xfrm>
            <a:off x="3936254" y="5226458"/>
            <a:ext cx="4448175" cy="485775"/>
          </a:xfrm>
        </p:spPr>
        <p:txBody>
          <a:bodyPr/>
          <a:lstStyle/>
          <a:p>
            <a:r>
              <a:rPr lang="fi-FI" dirty="0"/>
              <a:t>27.9.2020</a:t>
            </a:r>
          </a:p>
        </p:txBody>
      </p:sp>
    </p:spTree>
    <p:extLst>
      <p:ext uri="{BB962C8B-B14F-4D97-AF65-F5344CB8AC3E}">
        <p14:creationId xmlns:p14="http://schemas.microsoft.com/office/powerpoint/2010/main" val="401560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tsikko 1"/>
          <p:cNvSpPr>
            <a:spLocks noGrp="1"/>
          </p:cNvSpPr>
          <p:nvPr>
            <p:ph type="title"/>
          </p:nvPr>
        </p:nvSpPr>
        <p:spPr/>
        <p:txBody>
          <a:bodyPr>
            <a:normAutofit/>
          </a:bodyPr>
          <a:lstStyle/>
          <a:p>
            <a:r>
              <a:rPr lang="en-US" dirty="0" err="1"/>
              <a:t>ALAraajan</a:t>
            </a:r>
            <a:r>
              <a:rPr lang="en-US" dirty="0"/>
              <a:t> </a:t>
            </a:r>
            <a:r>
              <a:rPr lang="en-US" dirty="0" err="1"/>
              <a:t>vaivat</a:t>
            </a:r>
            <a:r>
              <a:rPr lang="en-US" dirty="0"/>
              <a:t>:</a:t>
            </a:r>
            <a:br>
              <a:rPr lang="en-US" dirty="0"/>
            </a:br>
            <a:r>
              <a:rPr lang="en-US" dirty="0" err="1"/>
              <a:t>Nilkka</a:t>
            </a:r>
            <a:r>
              <a:rPr lang="en-US" dirty="0"/>
              <a:t>- ja </a:t>
            </a:r>
            <a:r>
              <a:rPr lang="en-US" dirty="0" err="1"/>
              <a:t>jalkaterä</a:t>
            </a:r>
            <a:endParaRPr lang="en-US" dirty="0"/>
          </a:p>
        </p:txBody>
      </p:sp>
      <p:sp>
        <p:nvSpPr>
          <p:cNvPr id="40966" name="Suorakulmio 10"/>
          <p:cNvSpPr>
            <a:spLocks noChangeArrowheads="1"/>
          </p:cNvSpPr>
          <p:nvPr/>
        </p:nvSpPr>
        <p:spPr bwMode="auto">
          <a:xfrm>
            <a:off x="1608932" y="3164235"/>
            <a:ext cx="6408739" cy="748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Janne Jousmäki, </a:t>
            </a:r>
            <a:r>
              <a:rPr lang="fi-FI" sz="1600" dirty="0"/>
              <a:t>LL, ortopedian ja traumatologian </a:t>
            </a:r>
            <a:r>
              <a:rPr lang="fi-FI" sz="1600" dirty="0" err="1"/>
              <a:t>el</a:t>
            </a:r>
            <a:endParaRPr lang="en-US" sz="1600" dirty="0">
              <a:solidFill>
                <a:srgbClr val="FF0000"/>
              </a:solidFill>
            </a:endParaRPr>
          </a:p>
          <a:p>
            <a:r>
              <a:rPr lang="fi-FI" sz="1333" dirty="0"/>
              <a:t>Erityisosaamisena minulla on nilkan ja jalkaterän ongelmat ja niiden hoito. Kokemusta on laajasti myös erilaisten vammojen ja murtumien hoidosta.</a:t>
            </a:r>
            <a:endParaRPr lang="en-US" sz="1333" dirty="0">
              <a:solidFill>
                <a:srgbClr val="FF0000"/>
              </a:solidFill>
            </a:endParaRPr>
          </a:p>
        </p:txBody>
      </p:sp>
      <p:sp>
        <p:nvSpPr>
          <p:cNvPr id="40967" name="Suorakulmio 11"/>
          <p:cNvSpPr>
            <a:spLocks noChangeArrowheads="1"/>
          </p:cNvSpPr>
          <p:nvPr/>
        </p:nvSpPr>
        <p:spPr bwMode="auto">
          <a:xfrm>
            <a:off x="1583499" y="1611161"/>
            <a:ext cx="7559675" cy="1405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Heidi Haapasalo</a:t>
            </a:r>
            <a:r>
              <a:rPr lang="en-US" sz="1600" dirty="0">
                <a:solidFill>
                  <a:srgbClr val="50001D"/>
                </a:solidFill>
              </a:rPr>
              <a:t>, LT, ortopedian ja </a:t>
            </a:r>
            <a:r>
              <a:rPr lang="en-US" sz="1600" dirty="0" err="1">
                <a:solidFill>
                  <a:srgbClr val="50001D"/>
                </a:solidFill>
              </a:rPr>
              <a:t>traumatologian</a:t>
            </a:r>
            <a:r>
              <a:rPr lang="en-US" sz="1600" dirty="0">
                <a:solidFill>
                  <a:srgbClr val="50001D"/>
                </a:solidFill>
              </a:rPr>
              <a:t> el, </a:t>
            </a:r>
            <a:r>
              <a:rPr lang="en-US" sz="1600" dirty="0" err="1">
                <a:solidFill>
                  <a:srgbClr val="50001D"/>
                </a:solidFill>
              </a:rPr>
              <a:t>liikuntalääketieteen</a:t>
            </a:r>
            <a:r>
              <a:rPr lang="en-US" sz="1600" dirty="0">
                <a:solidFill>
                  <a:srgbClr val="50001D"/>
                </a:solidFill>
              </a:rPr>
              <a:t> el</a:t>
            </a:r>
          </a:p>
          <a:p>
            <a:pPr lvl="0"/>
            <a:r>
              <a:rPr lang="fi-FI" sz="1333" dirty="0">
                <a:solidFill>
                  <a:srgbClr val="50001D"/>
                </a:solidFill>
              </a:rPr>
              <a:t>Olen liikuntalääketieteeseen, ortopediaan ja traumatologiaan erikoistunut lääkäri. Tampereen Pyrinnön lääkäri. Eritysosaamisalueeni ovat nilkan ja jalkaterän alueen vammat ja vaivat, sekä urheilijoiden rasitusperäiset ongelmat. Jalkaterävammojen parissa teen myös aktiivista tutkimustyötä. Olen itsekin aktiiviliikkuja ja viihdyn erityisesti kestävyyslajien parissa sekä salibandykentällä</a:t>
            </a:r>
            <a:endParaRPr lang="en-US" sz="1333" dirty="0">
              <a:solidFill>
                <a:srgbClr val="50001D"/>
              </a:solidFill>
            </a:endParaRPr>
          </a:p>
          <a:p>
            <a:endParaRPr lang="en-US" sz="1600" dirty="0">
              <a:solidFill>
                <a:srgbClr val="50001D"/>
              </a:solidFill>
            </a:endParaRPr>
          </a:p>
        </p:txBody>
      </p:sp>
      <p:sp>
        <p:nvSpPr>
          <p:cNvPr id="40968" name="Suorakulmio 12"/>
          <p:cNvSpPr>
            <a:spLocks noChangeArrowheads="1"/>
          </p:cNvSpPr>
          <p:nvPr/>
        </p:nvSpPr>
        <p:spPr bwMode="auto">
          <a:xfrm>
            <a:off x="1634366" y="4509127"/>
            <a:ext cx="6769100" cy="1159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0"/>
            <a:r>
              <a:rPr lang="en-US" sz="1600" dirty="0" err="1">
                <a:solidFill>
                  <a:srgbClr val="FF0000"/>
                </a:solidFill>
              </a:rPr>
              <a:t>Heikki</a:t>
            </a:r>
            <a:r>
              <a:rPr lang="en-US" sz="1600" dirty="0">
                <a:solidFill>
                  <a:srgbClr val="FF0000"/>
                </a:solidFill>
              </a:rPr>
              <a:t> </a:t>
            </a:r>
            <a:r>
              <a:rPr lang="en-US" sz="1600" dirty="0" err="1">
                <a:solidFill>
                  <a:srgbClr val="FF0000"/>
                </a:solidFill>
              </a:rPr>
              <a:t>Mäenpää</a:t>
            </a:r>
            <a:r>
              <a:rPr lang="en-US" sz="1600" dirty="0">
                <a:solidFill>
                  <a:srgbClr val="FF0000"/>
                </a:solidFill>
              </a:rPr>
              <a:t>, </a:t>
            </a:r>
            <a:r>
              <a:rPr lang="fi-FI" sz="1600" dirty="0">
                <a:solidFill>
                  <a:srgbClr val="50001D"/>
                </a:solidFill>
              </a:rPr>
              <a:t>LT, </a:t>
            </a:r>
            <a:r>
              <a:rPr lang="fi-FI" sz="1600" dirty="0" err="1">
                <a:solidFill>
                  <a:srgbClr val="50001D"/>
                </a:solidFill>
              </a:rPr>
              <a:t>dos</a:t>
            </a:r>
            <a:r>
              <a:rPr lang="fi-FI" sz="1600" dirty="0">
                <a:solidFill>
                  <a:srgbClr val="50001D"/>
                </a:solidFill>
              </a:rPr>
              <a:t>, ortopedian ja traumatologian </a:t>
            </a:r>
            <a:r>
              <a:rPr lang="fi-FI" sz="1600" dirty="0" err="1">
                <a:solidFill>
                  <a:srgbClr val="50001D"/>
                </a:solidFill>
              </a:rPr>
              <a:t>el</a:t>
            </a:r>
            <a:endParaRPr lang="en-US" sz="1600" dirty="0">
              <a:solidFill>
                <a:srgbClr val="FF0000"/>
              </a:solidFill>
            </a:endParaRPr>
          </a:p>
          <a:p>
            <a:r>
              <a:rPr lang="fi-FI" sz="1333" dirty="0"/>
              <a:t>Olen ortopedian ja traumatologian dosentti, erikoislääkäri. Minulla on yli 15 vuoden kokemus jalkaterä ja nilkkaongelmaisten potilaiden hoidosta (esim. vaivaisenluu, vasaravarpaat, nilkkavaivat, nivelrikkovaivat, kantapää ja akillesjännevaivat). Hoidan myös polvi- ja urheiluvammoja.</a:t>
            </a:r>
            <a:endParaRPr lang="en-US" sz="1333" dirty="0">
              <a:solidFill>
                <a:srgbClr val="FF0000"/>
              </a:solidFill>
            </a:endParaRPr>
          </a:p>
        </p:txBody>
      </p:sp>
      <p:pic>
        <p:nvPicPr>
          <p:cNvPr id="12"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05" y="1751688"/>
            <a:ext cx="960000" cy="960000"/>
          </a:xfrm>
          <a:prstGeom prst="rect">
            <a:avLst/>
          </a:prstGeom>
        </p:spPr>
      </p:pic>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06" y="3255264"/>
            <a:ext cx="1012993" cy="1012993"/>
          </a:xfrm>
          <a:prstGeom prst="rect">
            <a:avLst/>
          </a:prstGeom>
        </p:spPr>
      </p:pic>
      <p:pic>
        <p:nvPicPr>
          <p:cNvPr id="4" name="Kuva 3">
            <a:extLst>
              <a:ext uri="{FF2B5EF4-FFF2-40B4-BE49-F238E27FC236}">
                <a16:creationId xmlns:a16="http://schemas.microsoft.com/office/drawing/2014/main" id="{118825C2-984C-504F-A57A-23270A29A7EF}"/>
              </a:ext>
            </a:extLst>
          </p:cNvPr>
          <p:cNvPicPr>
            <a:picLocks noChangeAspect="1"/>
          </p:cNvPicPr>
          <p:nvPr/>
        </p:nvPicPr>
        <p:blipFill>
          <a:blip r:embed="rId4"/>
          <a:stretch>
            <a:fillRect/>
          </a:stretch>
        </p:blipFill>
        <p:spPr>
          <a:xfrm>
            <a:off x="570606" y="4509128"/>
            <a:ext cx="1012893" cy="1239825"/>
          </a:xfrm>
          <a:prstGeom prst="rect">
            <a:avLst/>
          </a:prstGeom>
        </p:spPr>
      </p:pic>
    </p:spTree>
    <p:extLst>
      <p:ext uri="{BB962C8B-B14F-4D97-AF65-F5344CB8AC3E}">
        <p14:creationId xmlns:p14="http://schemas.microsoft.com/office/powerpoint/2010/main" val="186113665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normAutofit fontScale="90000"/>
          </a:bodyPr>
          <a:lstStyle/>
          <a:p>
            <a:r>
              <a:rPr lang="en-US" dirty="0" err="1"/>
              <a:t>Yläraajan</a:t>
            </a:r>
            <a:r>
              <a:rPr lang="en-US" dirty="0"/>
              <a:t> </a:t>
            </a:r>
            <a:r>
              <a:rPr lang="en-US" dirty="0" err="1"/>
              <a:t>vaivat</a:t>
            </a:r>
            <a:r>
              <a:rPr lang="en-US" dirty="0"/>
              <a:t>:</a:t>
            </a:r>
            <a:br>
              <a:rPr lang="en-US" dirty="0"/>
            </a:br>
            <a:r>
              <a:rPr lang="en-US" dirty="0" err="1"/>
              <a:t>olkanivel</a:t>
            </a:r>
            <a:r>
              <a:rPr lang="en-US" dirty="0"/>
              <a:t>, </a:t>
            </a:r>
            <a:r>
              <a:rPr lang="en-US" dirty="0" err="1"/>
              <a:t>kyynärnivel</a:t>
            </a:r>
            <a:br>
              <a:rPr lang="en-US" dirty="0">
                <a:latin typeface="Times New Roman" charset="0"/>
              </a:rPr>
            </a:br>
            <a:endParaRPr lang="en-US" dirty="0">
              <a:latin typeface="Times New Roman" charset="0"/>
            </a:endParaRPr>
          </a:p>
        </p:txBody>
      </p:sp>
      <p:sp>
        <p:nvSpPr>
          <p:cNvPr id="41989" name="Suorakulmio 10"/>
          <p:cNvSpPr>
            <a:spLocks noChangeArrowheads="1"/>
          </p:cNvSpPr>
          <p:nvPr/>
        </p:nvSpPr>
        <p:spPr bwMode="auto">
          <a:xfrm>
            <a:off x="1709441" y="1277578"/>
            <a:ext cx="6498792" cy="95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600" dirty="0">
                <a:solidFill>
                  <a:srgbClr val="FF0000"/>
                </a:solidFill>
              </a:rPr>
              <a:t>Janne Iivanainen</a:t>
            </a:r>
            <a:r>
              <a:rPr lang="en-US" sz="1600" dirty="0">
                <a:solidFill>
                  <a:srgbClr val="50001D"/>
                </a:solidFill>
              </a:rPr>
              <a:t>, LL, ortopedian ja </a:t>
            </a:r>
            <a:r>
              <a:rPr lang="en-US" sz="1600" dirty="0" err="1">
                <a:solidFill>
                  <a:srgbClr val="50001D"/>
                </a:solidFill>
              </a:rPr>
              <a:t>traumatologian</a:t>
            </a:r>
            <a:r>
              <a:rPr lang="en-US" sz="1600" dirty="0">
                <a:solidFill>
                  <a:srgbClr val="50001D"/>
                </a:solidFill>
              </a:rPr>
              <a:t> el</a:t>
            </a:r>
          </a:p>
          <a:p>
            <a:r>
              <a:rPr lang="fi-FI" sz="1333" dirty="0"/>
              <a:t>Urheilu- ja liikuntavammat ja -vaivat. Tähystyskirurgia (olkapää, kyynärpää, polvi). Erikoisosaamisalueena yläraajavammat ja -vaivat. Ilveksen jääkiekko- ja jalkapallojoukkueiden lääkäri.</a:t>
            </a:r>
            <a:endParaRPr lang="en-US" sz="1333" dirty="0">
              <a:solidFill>
                <a:srgbClr val="50001D"/>
              </a:solidFill>
            </a:endParaRPr>
          </a:p>
        </p:txBody>
      </p:sp>
      <p:sp>
        <p:nvSpPr>
          <p:cNvPr id="7" name="Suorakulmio 14"/>
          <p:cNvSpPr>
            <a:spLocks noChangeArrowheads="1"/>
          </p:cNvSpPr>
          <p:nvPr/>
        </p:nvSpPr>
        <p:spPr bwMode="auto">
          <a:xfrm>
            <a:off x="1709442" y="2424957"/>
            <a:ext cx="6840537" cy="78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Seppo Laurila</a:t>
            </a:r>
            <a:r>
              <a:rPr lang="en-US" sz="1600" dirty="0">
                <a:solidFill>
                  <a:srgbClr val="50001D"/>
                </a:solidFill>
              </a:rPr>
              <a:t>, LL, ortopedian ja </a:t>
            </a:r>
            <a:r>
              <a:rPr lang="en-US" sz="1600" dirty="0" err="1">
                <a:solidFill>
                  <a:srgbClr val="50001D"/>
                </a:solidFill>
              </a:rPr>
              <a:t>traumatologian</a:t>
            </a:r>
            <a:r>
              <a:rPr lang="en-US" sz="1600" dirty="0">
                <a:solidFill>
                  <a:srgbClr val="50001D"/>
                </a:solidFill>
              </a:rPr>
              <a:t> el, </a:t>
            </a:r>
            <a:r>
              <a:rPr lang="en-US" sz="1600" dirty="0" err="1">
                <a:solidFill>
                  <a:srgbClr val="50001D"/>
                </a:solidFill>
              </a:rPr>
              <a:t>käsikirurgian</a:t>
            </a:r>
            <a:r>
              <a:rPr lang="en-US" sz="1600" dirty="0">
                <a:solidFill>
                  <a:srgbClr val="50001D"/>
                </a:solidFill>
              </a:rPr>
              <a:t> el</a:t>
            </a:r>
          </a:p>
          <a:p>
            <a:r>
              <a:rPr lang="fi-FI" sz="1333" dirty="0"/>
              <a:t>Urheiluklinikan lääkäri. Pitkän linjan kokemus luu-, nivel-, jänne- ja lihasvammojen hoidosta ja leikkauksista </a:t>
            </a:r>
            <a:r>
              <a:rPr lang="fi-FI" sz="1333" dirty="0" err="1"/>
              <a:t>ylä</a:t>
            </a:r>
            <a:r>
              <a:rPr lang="fi-FI" sz="1333" dirty="0"/>
              <a:t>- ja alaraajoissa. Olkapään jänne ja nivelsidekorjaukset tähystämällä.</a:t>
            </a:r>
            <a:r>
              <a:rPr lang="en-US" sz="1600" dirty="0">
                <a:solidFill>
                  <a:srgbClr val="50001D"/>
                </a:solidFill>
              </a:rPr>
              <a:t>	</a:t>
            </a:r>
          </a:p>
        </p:txBody>
      </p:sp>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05" y="1276341"/>
            <a:ext cx="960000" cy="960000"/>
          </a:xfrm>
          <a:prstGeom prst="rect">
            <a:avLst/>
          </a:prstGeom>
        </p:spPr>
      </p:pic>
      <p:pic>
        <p:nvPicPr>
          <p:cNvPr id="3" name="Kuva 2"/>
          <p:cNvPicPr>
            <a:picLocks noChangeAspect="1"/>
          </p:cNvPicPr>
          <p:nvPr/>
        </p:nvPicPr>
        <p:blipFill>
          <a:blip r:embed="rId4"/>
          <a:stretch>
            <a:fillRect/>
          </a:stretch>
        </p:blipFill>
        <p:spPr>
          <a:xfrm>
            <a:off x="499886" y="2424956"/>
            <a:ext cx="1017485" cy="960000"/>
          </a:xfrm>
          <a:prstGeom prst="rect">
            <a:avLst/>
          </a:prstGeom>
        </p:spPr>
      </p:pic>
      <p:pic>
        <p:nvPicPr>
          <p:cNvPr id="4" name="Kuv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83" y="3497005"/>
            <a:ext cx="960000" cy="960000"/>
          </a:xfrm>
          <a:prstGeom prst="rect">
            <a:avLst/>
          </a:prstGeom>
        </p:spPr>
      </p:pic>
      <p:sp>
        <p:nvSpPr>
          <p:cNvPr id="9" name="Suorakulmio 14"/>
          <p:cNvSpPr>
            <a:spLocks noChangeArrowheads="1"/>
          </p:cNvSpPr>
          <p:nvPr/>
        </p:nvSpPr>
        <p:spPr bwMode="auto">
          <a:xfrm>
            <a:off x="1709444" y="3537166"/>
            <a:ext cx="6840537" cy="748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Janne Lehtinen</a:t>
            </a:r>
            <a:r>
              <a:rPr lang="en-US" sz="1600" dirty="0">
                <a:solidFill>
                  <a:srgbClr val="50001D"/>
                </a:solidFill>
              </a:rPr>
              <a:t>, LT, Dos, </a:t>
            </a:r>
            <a:r>
              <a:rPr lang="en-US" sz="1600" dirty="0" err="1">
                <a:solidFill>
                  <a:srgbClr val="50001D"/>
                </a:solidFill>
              </a:rPr>
              <a:t>ortopedian</a:t>
            </a:r>
            <a:r>
              <a:rPr lang="en-US" sz="1600" dirty="0">
                <a:solidFill>
                  <a:srgbClr val="50001D"/>
                </a:solidFill>
              </a:rPr>
              <a:t> ja </a:t>
            </a:r>
            <a:r>
              <a:rPr lang="en-US" sz="1600" dirty="0" err="1">
                <a:solidFill>
                  <a:srgbClr val="50001D"/>
                </a:solidFill>
              </a:rPr>
              <a:t>traumatologian</a:t>
            </a:r>
            <a:r>
              <a:rPr lang="en-US" sz="1600" dirty="0">
                <a:solidFill>
                  <a:srgbClr val="50001D"/>
                </a:solidFill>
              </a:rPr>
              <a:t> el</a:t>
            </a:r>
          </a:p>
          <a:p>
            <a:r>
              <a:rPr lang="fi-FI" sz="1333" dirty="0"/>
              <a:t>Olen olkapää- ja yläraajavammoihin sekä sairauksiin erikoistunut ortopedian ja traumatologian erikoislääkäri. </a:t>
            </a:r>
            <a:endParaRPr lang="en-US" sz="1333" dirty="0">
              <a:solidFill>
                <a:srgbClr val="50001D"/>
              </a:solidFill>
            </a:endParaRPr>
          </a:p>
        </p:txBody>
      </p:sp>
      <p:pic>
        <p:nvPicPr>
          <p:cNvPr id="6" name="Kuva 5"/>
          <p:cNvPicPr>
            <a:picLocks noChangeAspect="1"/>
          </p:cNvPicPr>
          <p:nvPr/>
        </p:nvPicPr>
        <p:blipFill>
          <a:blip r:embed="rId6"/>
          <a:stretch>
            <a:fillRect/>
          </a:stretch>
        </p:blipFill>
        <p:spPr>
          <a:xfrm>
            <a:off x="497990" y="4677139"/>
            <a:ext cx="1021276" cy="960000"/>
          </a:xfrm>
          <a:prstGeom prst="rect">
            <a:avLst/>
          </a:prstGeom>
        </p:spPr>
      </p:pic>
      <p:sp>
        <p:nvSpPr>
          <p:cNvPr id="11" name="Suorakulmio 14"/>
          <p:cNvSpPr>
            <a:spLocks noChangeArrowheads="1"/>
          </p:cNvSpPr>
          <p:nvPr/>
        </p:nvSpPr>
        <p:spPr bwMode="auto">
          <a:xfrm>
            <a:off x="1709442" y="4608338"/>
            <a:ext cx="6840537" cy="95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Kari Kanto</a:t>
            </a:r>
            <a:r>
              <a:rPr lang="en-US" sz="1600" dirty="0">
                <a:solidFill>
                  <a:srgbClr val="50001D"/>
                </a:solidFill>
              </a:rPr>
              <a:t>, LL, ortopedian ja </a:t>
            </a:r>
            <a:r>
              <a:rPr lang="en-US" sz="1600" dirty="0" err="1">
                <a:solidFill>
                  <a:srgbClr val="50001D"/>
                </a:solidFill>
              </a:rPr>
              <a:t>traumatologian</a:t>
            </a:r>
            <a:r>
              <a:rPr lang="en-US" sz="1600" dirty="0">
                <a:solidFill>
                  <a:srgbClr val="50001D"/>
                </a:solidFill>
              </a:rPr>
              <a:t> el</a:t>
            </a:r>
          </a:p>
          <a:p>
            <a:r>
              <a:rPr lang="fi-FI" sz="1333" dirty="0"/>
              <a:t>Hoidan pääosin olkapään ja yläraajan sairauksia ja vammoja. Olkakirurgista kokemusta löytyy lähes 15 vuotta. Olkapää-/yläraajakirurgian lisäksi kokemusta on kaikkien, tuoreiden tuki- ja liikuntaelimistön vammojen hoidosta</a:t>
            </a:r>
            <a:endParaRPr lang="en-US" sz="1333" dirty="0">
              <a:solidFill>
                <a:srgbClr val="50001D"/>
              </a:solidFill>
            </a:endParaRPr>
          </a:p>
        </p:txBody>
      </p:sp>
      <p:sp>
        <p:nvSpPr>
          <p:cNvPr id="12" name="Suorakulmio 1">
            <a:extLst>
              <a:ext uri="{FF2B5EF4-FFF2-40B4-BE49-F238E27FC236}">
                <a16:creationId xmlns:a16="http://schemas.microsoft.com/office/drawing/2014/main" id="{7217E131-E628-9142-99D3-424089B9200A}"/>
              </a:ext>
            </a:extLst>
          </p:cNvPr>
          <p:cNvSpPr>
            <a:spLocks noChangeArrowheads="1"/>
          </p:cNvSpPr>
          <p:nvPr/>
        </p:nvSpPr>
        <p:spPr bwMode="auto">
          <a:xfrm>
            <a:off x="1709442" y="5721876"/>
            <a:ext cx="5184775" cy="95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err="1">
                <a:solidFill>
                  <a:srgbClr val="FF0000"/>
                </a:solidFill>
              </a:rPr>
              <a:t>Jarmo</a:t>
            </a:r>
            <a:r>
              <a:rPr lang="en-US" sz="1600" dirty="0">
                <a:solidFill>
                  <a:srgbClr val="FF0000"/>
                </a:solidFill>
              </a:rPr>
              <a:t> </a:t>
            </a:r>
            <a:r>
              <a:rPr lang="en-US" sz="1600" dirty="0" err="1">
                <a:solidFill>
                  <a:srgbClr val="FF0000"/>
                </a:solidFill>
              </a:rPr>
              <a:t>Toivanen</a:t>
            </a:r>
            <a:r>
              <a:rPr lang="en-US" sz="1600" dirty="0">
                <a:solidFill>
                  <a:srgbClr val="50001D"/>
                </a:solidFill>
              </a:rPr>
              <a:t>, LT, </a:t>
            </a:r>
            <a:r>
              <a:rPr lang="en-US" sz="1600" dirty="0" err="1">
                <a:solidFill>
                  <a:srgbClr val="50001D"/>
                </a:solidFill>
              </a:rPr>
              <a:t>ortopedian</a:t>
            </a:r>
            <a:r>
              <a:rPr lang="en-US" sz="1600" dirty="0">
                <a:solidFill>
                  <a:srgbClr val="50001D"/>
                </a:solidFill>
              </a:rPr>
              <a:t> ja </a:t>
            </a:r>
            <a:r>
              <a:rPr lang="en-US" sz="1600" dirty="0" err="1">
                <a:solidFill>
                  <a:srgbClr val="50001D"/>
                </a:solidFill>
              </a:rPr>
              <a:t>traumatologian</a:t>
            </a:r>
            <a:r>
              <a:rPr lang="en-US" sz="1600" dirty="0">
                <a:solidFill>
                  <a:srgbClr val="50001D"/>
                </a:solidFill>
              </a:rPr>
              <a:t> el</a:t>
            </a:r>
            <a:endParaRPr lang="fi-FI" sz="1600" dirty="0"/>
          </a:p>
          <a:p>
            <a:r>
              <a:rPr lang="fi-FI" sz="1333" dirty="0"/>
              <a:t>Olen ortopedian ja traumatologian erikoislääkäri. Erityisosaaminen sekä olka- että polviortopediassa. Hoidan myös luunmurtumia sekä nivelside- että jännevammoja.</a:t>
            </a:r>
            <a:endParaRPr lang="en-US" sz="1333" dirty="0">
              <a:solidFill>
                <a:srgbClr val="50001D"/>
              </a:solidFill>
            </a:endParaRPr>
          </a:p>
        </p:txBody>
      </p:sp>
      <p:pic>
        <p:nvPicPr>
          <p:cNvPr id="5" name="Kuva 4">
            <a:extLst>
              <a:ext uri="{FF2B5EF4-FFF2-40B4-BE49-F238E27FC236}">
                <a16:creationId xmlns:a16="http://schemas.microsoft.com/office/drawing/2014/main" id="{BECF31DB-F492-E841-8BB6-05CCE29C739A}"/>
              </a:ext>
            </a:extLst>
          </p:cNvPr>
          <p:cNvPicPr>
            <a:picLocks noChangeAspect="1"/>
          </p:cNvPicPr>
          <p:nvPr/>
        </p:nvPicPr>
        <p:blipFill>
          <a:blip r:embed="rId7"/>
          <a:stretch>
            <a:fillRect/>
          </a:stretch>
        </p:blipFill>
        <p:spPr>
          <a:xfrm>
            <a:off x="475666" y="5611979"/>
            <a:ext cx="1046765" cy="1046765"/>
          </a:xfrm>
          <a:prstGeom prst="rect">
            <a:avLst/>
          </a:prstGeom>
        </p:spPr>
      </p:pic>
    </p:spTree>
    <p:extLst>
      <p:ext uri="{BB962C8B-B14F-4D97-AF65-F5344CB8AC3E}">
        <p14:creationId xmlns:p14="http://schemas.microsoft.com/office/powerpoint/2010/main" val="3100802363"/>
      </p:ext>
    </p:extLst>
  </p:cSld>
  <p:clrMapOvr>
    <a:masterClrMapping/>
  </p:clrMapOvr>
  <mc:AlternateContent xmlns:mc="http://schemas.openxmlformats.org/markup-compatibility/2006" xmlns:p14="http://schemas.microsoft.com/office/powerpoint/2010/main">
    <mc:Choice Requires="p14">
      <p:transition spd="slow" p14:dur="2000" advClick="0" advTm="8927"/>
    </mc:Choice>
    <mc:Fallback xmlns="">
      <p:transition spd="slow" advClick="0" advTm="892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normAutofit fontScale="90000"/>
          </a:bodyPr>
          <a:lstStyle/>
          <a:p>
            <a:r>
              <a:rPr lang="en-US" dirty="0" err="1"/>
              <a:t>Yläraajan</a:t>
            </a:r>
            <a:r>
              <a:rPr lang="en-US" dirty="0"/>
              <a:t> </a:t>
            </a:r>
            <a:r>
              <a:rPr lang="en-US" dirty="0" err="1"/>
              <a:t>vaivat</a:t>
            </a:r>
            <a:r>
              <a:rPr lang="en-US" dirty="0"/>
              <a:t>:</a:t>
            </a:r>
            <a:br>
              <a:rPr lang="en-US" dirty="0"/>
            </a:br>
            <a:r>
              <a:rPr lang="en-US" dirty="0" err="1"/>
              <a:t>Käsikirurgit</a:t>
            </a:r>
            <a:r>
              <a:rPr lang="en-US" dirty="0"/>
              <a:t> (</a:t>
            </a:r>
            <a:r>
              <a:rPr lang="en-US" dirty="0" err="1"/>
              <a:t>käsi</a:t>
            </a:r>
            <a:r>
              <a:rPr lang="en-US" dirty="0"/>
              <a:t>, </a:t>
            </a:r>
            <a:r>
              <a:rPr lang="en-US" dirty="0" err="1"/>
              <a:t>ranne</a:t>
            </a:r>
            <a:r>
              <a:rPr lang="en-US" dirty="0"/>
              <a:t>, </a:t>
            </a:r>
            <a:r>
              <a:rPr lang="en-US" dirty="0" err="1"/>
              <a:t>hermopinteet</a:t>
            </a:r>
            <a:r>
              <a:rPr lang="en-US" dirty="0"/>
              <a:t>)</a:t>
            </a:r>
            <a:br>
              <a:rPr lang="en-US" dirty="0"/>
            </a:br>
            <a:endParaRPr lang="en-US" dirty="0"/>
          </a:p>
        </p:txBody>
      </p:sp>
      <p:sp>
        <p:nvSpPr>
          <p:cNvPr id="41989" name="Suorakulmio 10"/>
          <p:cNvSpPr>
            <a:spLocks noChangeArrowheads="1"/>
          </p:cNvSpPr>
          <p:nvPr/>
        </p:nvSpPr>
        <p:spPr bwMode="auto">
          <a:xfrm>
            <a:off x="1682985" y="1393374"/>
            <a:ext cx="5545139" cy="995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Pasi Paavilainen</a:t>
            </a:r>
            <a:r>
              <a:rPr lang="en-US" sz="1600" dirty="0">
                <a:solidFill>
                  <a:srgbClr val="50001D"/>
                </a:solidFill>
              </a:rPr>
              <a:t>, LT, </a:t>
            </a:r>
            <a:r>
              <a:rPr lang="en-US" sz="1600" dirty="0" err="1">
                <a:solidFill>
                  <a:srgbClr val="50001D"/>
                </a:solidFill>
              </a:rPr>
              <a:t>käsikirurgian</a:t>
            </a:r>
            <a:r>
              <a:rPr lang="en-US" sz="1600" dirty="0">
                <a:solidFill>
                  <a:srgbClr val="50001D"/>
                </a:solidFill>
              </a:rPr>
              <a:t> el</a:t>
            </a:r>
          </a:p>
          <a:p>
            <a:r>
              <a:rPr lang="fi-FI" sz="1333" dirty="0"/>
              <a:t>Hermopinteet, ylirasitusongelmat, vammojen jälkitilat sekä yläraajojen tapaturmat ovat ydinosaamistani. TAYS vastuualueitani ovat olkahermopunosvammat sekä lasten yläraajapoikkeavuudet</a:t>
            </a:r>
            <a:r>
              <a:rPr lang="en-US" sz="1600" dirty="0">
                <a:solidFill>
                  <a:srgbClr val="50001D"/>
                </a:solidFill>
              </a:rPr>
              <a:t> </a:t>
            </a:r>
          </a:p>
        </p:txBody>
      </p:sp>
      <p:sp>
        <p:nvSpPr>
          <p:cNvPr id="15" name="Suorakulmio 10"/>
          <p:cNvSpPr>
            <a:spLocks noChangeArrowheads="1"/>
          </p:cNvSpPr>
          <p:nvPr/>
        </p:nvSpPr>
        <p:spPr bwMode="auto">
          <a:xfrm>
            <a:off x="1761293" y="3663950"/>
            <a:ext cx="5545139" cy="1405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Camilla Hellevuo</a:t>
            </a:r>
            <a:r>
              <a:rPr lang="en-US" sz="1600" dirty="0">
                <a:solidFill>
                  <a:srgbClr val="50001D"/>
                </a:solidFill>
              </a:rPr>
              <a:t>, LL, </a:t>
            </a:r>
            <a:r>
              <a:rPr lang="en-US" sz="1600" dirty="0" err="1">
                <a:solidFill>
                  <a:srgbClr val="50001D"/>
                </a:solidFill>
              </a:rPr>
              <a:t>käsikirurgian</a:t>
            </a:r>
            <a:r>
              <a:rPr lang="en-US" sz="1600" dirty="0">
                <a:solidFill>
                  <a:srgbClr val="50001D"/>
                </a:solidFill>
              </a:rPr>
              <a:t> el</a:t>
            </a:r>
          </a:p>
          <a:p>
            <a:r>
              <a:rPr lang="fi-FI" sz="1333" dirty="0"/>
              <a:t>Olen käsikirurgian erikoislääkäri ja hoidan erilaisia käsitapaturmia ja niiden jälkitiloja sekä käden ja ranteen alueen kuluma- ja rasitusperäisiä vaivoja. Myös yläraajan hermopinteet ovat käsikirurgian erikoisalaan kuuluvia. Kasvuikäiset potilaat ovat tervetulleita vastaanotolleni.</a:t>
            </a:r>
            <a:endParaRPr lang="en-US" sz="1333" dirty="0">
              <a:solidFill>
                <a:srgbClr val="50001D"/>
              </a:solidFill>
            </a:endParaRPr>
          </a:p>
          <a:p>
            <a:r>
              <a:rPr lang="en-US" sz="1600" dirty="0">
                <a:solidFill>
                  <a:srgbClr val="50001D"/>
                </a:solidFill>
              </a:rPr>
              <a:t>	</a:t>
            </a:r>
          </a:p>
        </p:txBody>
      </p:sp>
      <p:pic>
        <p:nvPicPr>
          <p:cNvPr id="2" name="Kuva 1"/>
          <p:cNvPicPr>
            <a:picLocks noChangeAspect="1"/>
          </p:cNvPicPr>
          <p:nvPr/>
        </p:nvPicPr>
        <p:blipFill>
          <a:blip r:embed="rId3"/>
          <a:stretch>
            <a:fillRect/>
          </a:stretch>
        </p:blipFill>
        <p:spPr>
          <a:xfrm>
            <a:off x="683506" y="1403351"/>
            <a:ext cx="923871" cy="960000"/>
          </a:xfrm>
          <a:prstGeom prst="rect">
            <a:avLst/>
          </a:prstGeom>
        </p:spPr>
      </p:pic>
      <p:pic>
        <p:nvPicPr>
          <p:cNvPr id="3" name="Kuva 2"/>
          <p:cNvPicPr>
            <a:picLocks noChangeAspect="1"/>
          </p:cNvPicPr>
          <p:nvPr/>
        </p:nvPicPr>
        <p:blipFill>
          <a:blip r:embed="rId4"/>
          <a:stretch>
            <a:fillRect/>
          </a:stretch>
        </p:blipFill>
        <p:spPr>
          <a:xfrm>
            <a:off x="630915" y="3755871"/>
            <a:ext cx="933184" cy="960000"/>
          </a:xfrm>
          <a:prstGeom prst="rect">
            <a:avLst/>
          </a:prstGeom>
        </p:spPr>
      </p:pic>
      <p:sp>
        <p:nvSpPr>
          <p:cNvPr id="10" name="Suorakulmio 14"/>
          <p:cNvSpPr>
            <a:spLocks noChangeArrowheads="1"/>
          </p:cNvSpPr>
          <p:nvPr/>
        </p:nvSpPr>
        <p:spPr bwMode="auto">
          <a:xfrm>
            <a:off x="1775521" y="2631254"/>
            <a:ext cx="6840537" cy="78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Seppo Laurila</a:t>
            </a:r>
            <a:r>
              <a:rPr lang="en-US" sz="1600" dirty="0">
                <a:solidFill>
                  <a:srgbClr val="50001D"/>
                </a:solidFill>
              </a:rPr>
              <a:t>, LL, ortopedian ja </a:t>
            </a:r>
            <a:r>
              <a:rPr lang="en-US" sz="1600" dirty="0" err="1">
                <a:solidFill>
                  <a:srgbClr val="50001D"/>
                </a:solidFill>
              </a:rPr>
              <a:t>traumatologian</a:t>
            </a:r>
            <a:r>
              <a:rPr lang="en-US" sz="1600" dirty="0">
                <a:solidFill>
                  <a:srgbClr val="50001D"/>
                </a:solidFill>
              </a:rPr>
              <a:t> el, </a:t>
            </a:r>
            <a:r>
              <a:rPr lang="en-US" sz="1600" dirty="0" err="1">
                <a:solidFill>
                  <a:srgbClr val="50001D"/>
                </a:solidFill>
              </a:rPr>
              <a:t>käsikirurgian</a:t>
            </a:r>
            <a:r>
              <a:rPr lang="en-US" sz="1600" dirty="0">
                <a:solidFill>
                  <a:srgbClr val="50001D"/>
                </a:solidFill>
              </a:rPr>
              <a:t> el</a:t>
            </a:r>
          </a:p>
          <a:p>
            <a:r>
              <a:rPr lang="fi-FI" sz="1333" dirty="0"/>
              <a:t>Urheiluklinikan lääkäri. Pitkän linjan kokemus luu-, nivel-, jänne- ja lihasvammojen hoidosta ja leikkauksista </a:t>
            </a:r>
            <a:r>
              <a:rPr lang="fi-FI" sz="1333" dirty="0" err="1"/>
              <a:t>ylä</a:t>
            </a:r>
            <a:r>
              <a:rPr lang="fi-FI" sz="1333" dirty="0"/>
              <a:t>- ja alaraajoissa. Olkapään jänne ja nivelsidekorjaukset tähystämällä.</a:t>
            </a:r>
            <a:r>
              <a:rPr lang="en-US" sz="1600" dirty="0">
                <a:solidFill>
                  <a:srgbClr val="50001D"/>
                </a:solidFill>
              </a:rPr>
              <a:t>	</a:t>
            </a:r>
          </a:p>
        </p:txBody>
      </p:sp>
      <p:pic>
        <p:nvPicPr>
          <p:cNvPr id="11" name="Kuva 10">
            <a:extLst>
              <a:ext uri="{FF2B5EF4-FFF2-40B4-BE49-F238E27FC236}">
                <a16:creationId xmlns:a16="http://schemas.microsoft.com/office/drawing/2014/main" id="{F04F4723-6848-2A43-B480-A98DEF274181}"/>
              </a:ext>
            </a:extLst>
          </p:cNvPr>
          <p:cNvPicPr>
            <a:picLocks noChangeAspect="1"/>
          </p:cNvPicPr>
          <p:nvPr/>
        </p:nvPicPr>
        <p:blipFill>
          <a:blip r:embed="rId5"/>
          <a:stretch>
            <a:fillRect/>
          </a:stretch>
        </p:blipFill>
        <p:spPr>
          <a:xfrm>
            <a:off x="611037" y="2542449"/>
            <a:ext cx="1016088" cy="959187"/>
          </a:xfrm>
          <a:prstGeom prst="rect">
            <a:avLst/>
          </a:prstGeom>
        </p:spPr>
      </p:pic>
      <p:pic>
        <p:nvPicPr>
          <p:cNvPr id="9" name="Kuva 8">
            <a:extLst>
              <a:ext uri="{FF2B5EF4-FFF2-40B4-BE49-F238E27FC236}">
                <a16:creationId xmlns:a16="http://schemas.microsoft.com/office/drawing/2014/main" id="{E05DBC09-53D0-0D48-BC86-A1ECB0C05562}"/>
              </a:ext>
            </a:extLst>
          </p:cNvPr>
          <p:cNvPicPr>
            <a:picLocks noChangeAspect="1"/>
          </p:cNvPicPr>
          <p:nvPr/>
        </p:nvPicPr>
        <p:blipFill>
          <a:blip r:embed="rId6"/>
          <a:stretch>
            <a:fillRect/>
          </a:stretch>
        </p:blipFill>
        <p:spPr>
          <a:xfrm>
            <a:off x="673396" y="4970105"/>
            <a:ext cx="944088" cy="960000"/>
          </a:xfrm>
          <a:prstGeom prst="rect">
            <a:avLst/>
          </a:prstGeom>
        </p:spPr>
      </p:pic>
      <p:sp>
        <p:nvSpPr>
          <p:cNvPr id="12" name="Suorakulmio 14">
            <a:extLst>
              <a:ext uri="{FF2B5EF4-FFF2-40B4-BE49-F238E27FC236}">
                <a16:creationId xmlns:a16="http://schemas.microsoft.com/office/drawing/2014/main" id="{19714C51-7917-F846-8C79-3A5684A35CD2}"/>
              </a:ext>
            </a:extLst>
          </p:cNvPr>
          <p:cNvSpPr>
            <a:spLocks noChangeArrowheads="1"/>
          </p:cNvSpPr>
          <p:nvPr/>
        </p:nvSpPr>
        <p:spPr bwMode="auto">
          <a:xfrm>
            <a:off x="1775521" y="5072141"/>
            <a:ext cx="68405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Margit Karelson </a:t>
            </a:r>
            <a:r>
              <a:rPr lang="en-US" sz="1600" dirty="0">
                <a:solidFill>
                  <a:srgbClr val="50001D"/>
                </a:solidFill>
              </a:rPr>
              <a:t>LL, </a:t>
            </a:r>
            <a:r>
              <a:rPr lang="en-US" sz="1600" dirty="0" err="1">
                <a:solidFill>
                  <a:srgbClr val="50001D"/>
                </a:solidFill>
              </a:rPr>
              <a:t>käsikirurgian</a:t>
            </a:r>
            <a:r>
              <a:rPr lang="en-US" sz="1600" dirty="0">
                <a:solidFill>
                  <a:srgbClr val="50001D"/>
                </a:solidFill>
              </a:rPr>
              <a:t> el</a:t>
            </a:r>
          </a:p>
          <a:p>
            <a:endParaRPr lang="en-US" sz="1600" dirty="0">
              <a:solidFill>
                <a:srgbClr val="FF0000"/>
              </a:solidFill>
            </a:endParaRPr>
          </a:p>
        </p:txBody>
      </p:sp>
    </p:spTree>
    <p:extLst>
      <p:ext uri="{BB962C8B-B14F-4D97-AF65-F5344CB8AC3E}">
        <p14:creationId xmlns:p14="http://schemas.microsoft.com/office/powerpoint/2010/main" val="1797593668"/>
      </p:ext>
    </p:extLst>
  </p:cSld>
  <p:clrMapOvr>
    <a:masterClrMapping/>
  </p:clrMapOvr>
  <mc:AlternateContent xmlns:mc="http://schemas.openxmlformats.org/markup-compatibility/2006" xmlns:p14="http://schemas.microsoft.com/office/powerpoint/2010/main">
    <mc:Choice Requires="p14">
      <p:transition spd="slow" p14:dur="2000" advClick="0" advTm="9072"/>
    </mc:Choice>
    <mc:Fallback xmlns="">
      <p:transition spd="slow" advClick="0" advTm="90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normAutofit/>
          </a:bodyPr>
          <a:lstStyle/>
          <a:p>
            <a:r>
              <a:rPr lang="en-US" dirty="0"/>
              <a:t>GE-</a:t>
            </a:r>
            <a:r>
              <a:rPr lang="en-US" dirty="0" err="1"/>
              <a:t>kirurgia</a:t>
            </a:r>
            <a:r>
              <a:rPr lang="en-US" dirty="0"/>
              <a:t>, </a:t>
            </a:r>
            <a:r>
              <a:rPr lang="en-US" dirty="0" err="1"/>
              <a:t>yleiskirurgia</a:t>
            </a:r>
            <a:br>
              <a:rPr lang="en-US" dirty="0">
                <a:latin typeface="Times New Roman" charset="0"/>
              </a:rPr>
            </a:br>
            <a:endParaRPr lang="en-US" dirty="0">
              <a:latin typeface="Times New Roman" charset="0"/>
            </a:endParaRPr>
          </a:p>
        </p:txBody>
      </p:sp>
      <p:sp>
        <p:nvSpPr>
          <p:cNvPr id="7" name="Suorakulmio 1"/>
          <p:cNvSpPr>
            <a:spLocks noChangeArrowheads="1"/>
          </p:cNvSpPr>
          <p:nvPr/>
        </p:nvSpPr>
        <p:spPr bwMode="auto">
          <a:xfrm>
            <a:off x="2611703" y="4224503"/>
            <a:ext cx="5184775" cy="78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Tomi </a:t>
            </a:r>
            <a:r>
              <a:rPr lang="en-US" sz="1600" dirty="0" err="1">
                <a:solidFill>
                  <a:srgbClr val="FF0000"/>
                </a:solidFill>
              </a:rPr>
              <a:t>Kianta</a:t>
            </a:r>
            <a:r>
              <a:rPr lang="en-US" sz="1600" dirty="0">
                <a:solidFill>
                  <a:srgbClr val="50001D"/>
                </a:solidFill>
              </a:rPr>
              <a:t>, LL, </a:t>
            </a:r>
            <a:r>
              <a:rPr lang="fi-FI" sz="1600" dirty="0"/>
              <a:t>Yleiskirurgian erikoislääkäri</a:t>
            </a:r>
            <a:endParaRPr lang="en-US" sz="1600" dirty="0">
              <a:solidFill>
                <a:srgbClr val="50001D"/>
              </a:solidFill>
            </a:endParaRPr>
          </a:p>
          <a:p>
            <a:r>
              <a:rPr lang="en-US" sz="1333" dirty="0" err="1">
                <a:solidFill>
                  <a:srgbClr val="50001D"/>
                </a:solidFill>
              </a:rPr>
              <a:t>Tapparan</a:t>
            </a:r>
            <a:r>
              <a:rPr lang="en-US" sz="1333" dirty="0">
                <a:solidFill>
                  <a:srgbClr val="50001D"/>
                </a:solidFill>
              </a:rPr>
              <a:t> </a:t>
            </a:r>
            <a:r>
              <a:rPr lang="en-US" sz="1333" dirty="0" err="1">
                <a:solidFill>
                  <a:srgbClr val="50001D"/>
                </a:solidFill>
              </a:rPr>
              <a:t>liigajoukkueen</a:t>
            </a:r>
            <a:r>
              <a:rPr lang="en-US" sz="1333" dirty="0">
                <a:solidFill>
                  <a:srgbClr val="50001D"/>
                </a:solidFill>
              </a:rPr>
              <a:t> </a:t>
            </a:r>
            <a:r>
              <a:rPr lang="en-US" sz="1333" dirty="0" err="1">
                <a:solidFill>
                  <a:srgbClr val="50001D"/>
                </a:solidFill>
              </a:rPr>
              <a:t>monivuotinen</a:t>
            </a:r>
            <a:r>
              <a:rPr lang="en-US" sz="1333" dirty="0">
                <a:solidFill>
                  <a:srgbClr val="50001D"/>
                </a:solidFill>
              </a:rPr>
              <a:t> </a:t>
            </a:r>
            <a:r>
              <a:rPr lang="en-US" sz="1333" dirty="0" err="1">
                <a:solidFill>
                  <a:srgbClr val="50001D"/>
                </a:solidFill>
              </a:rPr>
              <a:t>lääkäri</a:t>
            </a:r>
            <a:endParaRPr lang="en-US" sz="1333" dirty="0">
              <a:solidFill>
                <a:srgbClr val="50001D"/>
              </a:solidFill>
            </a:endParaRPr>
          </a:p>
          <a:p>
            <a:r>
              <a:rPr lang="en-US" sz="1333" dirty="0" err="1">
                <a:solidFill>
                  <a:srgbClr val="50001D"/>
                </a:solidFill>
              </a:rPr>
              <a:t>Patin</a:t>
            </a:r>
            <a:r>
              <a:rPr lang="en-US" sz="1333" dirty="0">
                <a:solidFill>
                  <a:srgbClr val="50001D"/>
                </a:solidFill>
              </a:rPr>
              <a:t> </a:t>
            </a:r>
            <a:r>
              <a:rPr lang="en-US" sz="1333" dirty="0" err="1">
                <a:solidFill>
                  <a:srgbClr val="50001D"/>
                </a:solidFill>
              </a:rPr>
              <a:t>poistot</a:t>
            </a:r>
            <a:r>
              <a:rPr lang="en-US" sz="1333" dirty="0">
                <a:solidFill>
                  <a:srgbClr val="50001D"/>
                </a:solidFill>
              </a:rPr>
              <a:t> ja </a:t>
            </a:r>
            <a:r>
              <a:rPr lang="en-US" sz="1333" dirty="0" err="1">
                <a:solidFill>
                  <a:srgbClr val="50001D"/>
                </a:solidFill>
              </a:rPr>
              <a:t>pientoimenpiteet</a:t>
            </a:r>
            <a:r>
              <a:rPr lang="en-US" sz="1600" dirty="0">
                <a:solidFill>
                  <a:srgbClr val="50001D"/>
                </a:solidFill>
              </a:rPr>
              <a:t>	</a:t>
            </a:r>
          </a:p>
        </p:txBody>
      </p:sp>
      <p:pic>
        <p:nvPicPr>
          <p:cNvPr id="9" name="Kuva 8"/>
          <p:cNvPicPr>
            <a:picLocks noChangeAspect="1"/>
          </p:cNvPicPr>
          <p:nvPr/>
        </p:nvPicPr>
        <p:blipFill>
          <a:blip r:embed="rId3"/>
          <a:stretch>
            <a:fillRect/>
          </a:stretch>
        </p:blipFill>
        <p:spPr>
          <a:xfrm>
            <a:off x="959121" y="4034871"/>
            <a:ext cx="912584" cy="1200000"/>
          </a:xfrm>
          <a:prstGeom prst="rect">
            <a:avLst/>
          </a:prstGeom>
        </p:spPr>
      </p:pic>
      <p:sp>
        <p:nvSpPr>
          <p:cNvPr id="12" name="Suorakulmio 1"/>
          <p:cNvSpPr>
            <a:spLocks noChangeArrowheads="1"/>
          </p:cNvSpPr>
          <p:nvPr/>
        </p:nvSpPr>
        <p:spPr bwMode="auto">
          <a:xfrm>
            <a:off x="2639617" y="1892830"/>
            <a:ext cx="5184775" cy="1405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Petri </a:t>
            </a:r>
            <a:r>
              <a:rPr lang="en-US" sz="1600" dirty="0" err="1">
                <a:solidFill>
                  <a:srgbClr val="FF0000"/>
                </a:solidFill>
              </a:rPr>
              <a:t>Aitola</a:t>
            </a:r>
            <a:r>
              <a:rPr lang="en-US" sz="1600" dirty="0">
                <a:solidFill>
                  <a:srgbClr val="50001D"/>
                </a:solidFill>
              </a:rPr>
              <a:t>, LL, </a:t>
            </a:r>
            <a:r>
              <a:rPr lang="fi-FI" sz="1600" dirty="0"/>
              <a:t>Dosentti, </a:t>
            </a:r>
            <a:r>
              <a:rPr lang="fi-FI" sz="1600" dirty="0" err="1"/>
              <a:t>Gastrokirurgia</a:t>
            </a:r>
            <a:endParaRPr lang="en-US" sz="1600" dirty="0">
              <a:solidFill>
                <a:srgbClr val="50001D"/>
              </a:solidFill>
            </a:endParaRPr>
          </a:p>
          <a:p>
            <a:r>
              <a:rPr lang="fi-FI" sz="1333" dirty="0"/>
              <a:t>Olen kokenut </a:t>
            </a:r>
            <a:r>
              <a:rPr lang="fi-FI" sz="1333" dirty="0" err="1"/>
              <a:t>gastroenterologisen</a:t>
            </a:r>
            <a:r>
              <a:rPr lang="fi-FI" sz="1333" dirty="0"/>
              <a:t> kirurgian erikoislääkäri. Tutkin ja hoidan vatsan alueen ongelmia. Minulla on pitkä kokemus erityisesti paksu- ja peräsuolen sekä peräaukon sairauksista ja hoidoista. Teen mm mahan- ja paksusuolentähystyksiä, tyrä- sappi- ja peräaukon kirurgiaa</a:t>
            </a:r>
            <a:r>
              <a:rPr lang="en-US" sz="1600" dirty="0">
                <a:solidFill>
                  <a:srgbClr val="50001D"/>
                </a:solidFill>
              </a:rPr>
              <a:t>	</a:t>
            </a:r>
          </a:p>
        </p:txBody>
      </p:sp>
      <p:pic>
        <p:nvPicPr>
          <p:cNvPr id="2" name="Kuva 1">
            <a:extLst>
              <a:ext uri="{FF2B5EF4-FFF2-40B4-BE49-F238E27FC236}">
                <a16:creationId xmlns:a16="http://schemas.microsoft.com/office/drawing/2014/main" id="{88CABFCD-00CE-D945-BD65-679397720269}"/>
              </a:ext>
            </a:extLst>
          </p:cNvPr>
          <p:cNvPicPr>
            <a:picLocks noChangeAspect="1"/>
          </p:cNvPicPr>
          <p:nvPr/>
        </p:nvPicPr>
        <p:blipFill>
          <a:blip r:embed="rId4"/>
          <a:stretch>
            <a:fillRect/>
          </a:stretch>
        </p:blipFill>
        <p:spPr>
          <a:xfrm>
            <a:off x="815413" y="1889156"/>
            <a:ext cx="1200000" cy="1200000"/>
          </a:xfrm>
          <a:prstGeom prst="rect">
            <a:avLst/>
          </a:prstGeom>
        </p:spPr>
      </p:pic>
    </p:spTree>
    <p:extLst>
      <p:ext uri="{BB962C8B-B14F-4D97-AF65-F5344CB8AC3E}">
        <p14:creationId xmlns:p14="http://schemas.microsoft.com/office/powerpoint/2010/main" val="1426932670"/>
      </p:ext>
    </p:extLst>
  </p:cSld>
  <p:clrMapOvr>
    <a:masterClrMapping/>
  </p:clrMapOvr>
  <mc:AlternateContent xmlns:mc="http://schemas.openxmlformats.org/markup-compatibility/2006" xmlns:p14="http://schemas.microsoft.com/office/powerpoint/2010/main">
    <mc:Choice Requires="p14">
      <p:transition spd="slow" p14:dur="2000" advClick="0" advTm="9241"/>
    </mc:Choice>
    <mc:Fallback xmlns="">
      <p:transition spd="slow" advClick="0" advTm="92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p:txBody>
          <a:bodyPr>
            <a:normAutofit/>
          </a:bodyPr>
          <a:lstStyle/>
          <a:p>
            <a:r>
              <a:rPr lang="en-US" dirty="0" err="1"/>
              <a:t>Korva</a:t>
            </a:r>
            <a:r>
              <a:rPr lang="en-US" dirty="0"/>
              <a:t>-, </a:t>
            </a:r>
            <a:r>
              <a:rPr lang="en-US" dirty="0" err="1"/>
              <a:t>nenä</a:t>
            </a:r>
            <a:r>
              <a:rPr lang="en-US" dirty="0"/>
              <a:t>- ja </a:t>
            </a:r>
            <a:r>
              <a:rPr lang="en-US" dirty="0" err="1"/>
              <a:t>kurkkutaudit</a:t>
            </a:r>
            <a:br>
              <a:rPr lang="en-US" dirty="0">
                <a:latin typeface="Times New Roman" charset="0"/>
              </a:rPr>
            </a:br>
            <a:endParaRPr lang="en-US" dirty="0">
              <a:latin typeface="Times New Roman" charset="0"/>
            </a:endParaRPr>
          </a:p>
        </p:txBody>
      </p:sp>
      <p:sp>
        <p:nvSpPr>
          <p:cNvPr id="41993" name="Suorakulmio 1"/>
          <p:cNvSpPr>
            <a:spLocks noChangeArrowheads="1"/>
          </p:cNvSpPr>
          <p:nvPr/>
        </p:nvSpPr>
        <p:spPr bwMode="auto">
          <a:xfrm>
            <a:off x="2063649" y="5502282"/>
            <a:ext cx="5184775" cy="1405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Kati </a:t>
            </a:r>
            <a:r>
              <a:rPr lang="en-US" sz="1600" dirty="0" err="1">
                <a:solidFill>
                  <a:srgbClr val="FF0000"/>
                </a:solidFill>
              </a:rPr>
              <a:t>Härkönen</a:t>
            </a:r>
            <a:r>
              <a:rPr lang="en-US" sz="1600" dirty="0">
                <a:solidFill>
                  <a:srgbClr val="50001D"/>
                </a:solidFill>
              </a:rPr>
              <a:t>, </a:t>
            </a:r>
            <a:r>
              <a:rPr lang="en-US" sz="1600" dirty="0" err="1">
                <a:solidFill>
                  <a:srgbClr val="50001D"/>
                </a:solidFill>
              </a:rPr>
              <a:t>korva</a:t>
            </a:r>
            <a:r>
              <a:rPr lang="en-US" sz="1600" dirty="0">
                <a:solidFill>
                  <a:srgbClr val="50001D"/>
                </a:solidFill>
              </a:rPr>
              <a:t>-, </a:t>
            </a:r>
            <a:r>
              <a:rPr lang="en-US" sz="1600" dirty="0" err="1">
                <a:solidFill>
                  <a:srgbClr val="50001D"/>
                </a:solidFill>
              </a:rPr>
              <a:t>nenä</a:t>
            </a:r>
            <a:r>
              <a:rPr lang="en-US" sz="1600" dirty="0">
                <a:solidFill>
                  <a:srgbClr val="50001D"/>
                </a:solidFill>
              </a:rPr>
              <a:t>- ja </a:t>
            </a:r>
            <a:r>
              <a:rPr lang="en-US" sz="1600" dirty="0" err="1">
                <a:solidFill>
                  <a:srgbClr val="50001D"/>
                </a:solidFill>
              </a:rPr>
              <a:t>kurkkutautien</a:t>
            </a:r>
            <a:r>
              <a:rPr lang="en-US" sz="1600" dirty="0">
                <a:solidFill>
                  <a:srgbClr val="50001D"/>
                </a:solidFill>
              </a:rPr>
              <a:t> el</a:t>
            </a:r>
          </a:p>
          <a:p>
            <a:r>
              <a:rPr lang="fi-FI" sz="1333" dirty="0"/>
              <a:t>Hoidan kaikkia korvan, nenän ja suun alueen tauteja ja teen korvien putkituksia, kita- ja nielurisojen poistoja ja ihomuutosten poistoja. Kaikenikäiset potilaat ovat tervetulleita vastaanotolleni. On mukana Tampereen Pyrinnön ja Manse </a:t>
            </a:r>
            <a:r>
              <a:rPr lang="fi-FI" sz="1333" dirty="0" err="1"/>
              <a:t>PP:n</a:t>
            </a:r>
            <a:r>
              <a:rPr lang="fi-FI" sz="1333" dirty="0"/>
              <a:t> toiminnassa lääkärinä</a:t>
            </a:r>
            <a:endParaRPr lang="en-US" sz="1333" dirty="0">
              <a:solidFill>
                <a:srgbClr val="50001D"/>
              </a:solidFill>
            </a:endParaRPr>
          </a:p>
          <a:p>
            <a:r>
              <a:rPr lang="en-US" sz="1600" dirty="0">
                <a:solidFill>
                  <a:srgbClr val="50001D"/>
                </a:solidFill>
              </a:rPr>
              <a:t>	</a:t>
            </a:r>
          </a:p>
        </p:txBody>
      </p:sp>
      <p:sp>
        <p:nvSpPr>
          <p:cNvPr id="7" name="Suorakulmio 1"/>
          <p:cNvSpPr>
            <a:spLocks noChangeArrowheads="1"/>
          </p:cNvSpPr>
          <p:nvPr/>
        </p:nvSpPr>
        <p:spPr bwMode="auto">
          <a:xfrm>
            <a:off x="2063649" y="2837263"/>
            <a:ext cx="5184775" cy="120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Mikko Lehtonen</a:t>
            </a:r>
            <a:r>
              <a:rPr lang="en-US" sz="1600" dirty="0">
                <a:solidFill>
                  <a:srgbClr val="50001D"/>
                </a:solidFill>
              </a:rPr>
              <a:t>, </a:t>
            </a:r>
            <a:r>
              <a:rPr lang="en-US" sz="1600" dirty="0" err="1">
                <a:solidFill>
                  <a:srgbClr val="50001D"/>
                </a:solidFill>
              </a:rPr>
              <a:t>korva</a:t>
            </a:r>
            <a:r>
              <a:rPr lang="en-US" sz="1600" dirty="0">
                <a:solidFill>
                  <a:srgbClr val="50001D"/>
                </a:solidFill>
              </a:rPr>
              <a:t>-, </a:t>
            </a:r>
            <a:r>
              <a:rPr lang="en-US" sz="1600" dirty="0" err="1">
                <a:solidFill>
                  <a:srgbClr val="50001D"/>
                </a:solidFill>
              </a:rPr>
              <a:t>nenä</a:t>
            </a:r>
            <a:r>
              <a:rPr lang="en-US" sz="1600" dirty="0">
                <a:solidFill>
                  <a:srgbClr val="50001D"/>
                </a:solidFill>
              </a:rPr>
              <a:t>- ja </a:t>
            </a:r>
            <a:r>
              <a:rPr lang="en-US" sz="1600" dirty="0" err="1">
                <a:solidFill>
                  <a:srgbClr val="50001D"/>
                </a:solidFill>
              </a:rPr>
              <a:t>kurkkutautien</a:t>
            </a:r>
            <a:r>
              <a:rPr lang="en-US" sz="1600" dirty="0">
                <a:solidFill>
                  <a:srgbClr val="50001D"/>
                </a:solidFill>
              </a:rPr>
              <a:t> el</a:t>
            </a:r>
          </a:p>
          <a:p>
            <a:pPr>
              <a:lnSpc>
                <a:spcPct val="100000"/>
              </a:lnSpc>
            </a:pPr>
            <a:r>
              <a:rPr lang="fi-FI" sz="1333" dirty="0"/>
              <a:t>Tutkin ja hoidan monipuolisesti erikoisalaani liittyviä ongelmia ja sairauksia. Erityismielenkiintoni on nenän ja nenän sivuonteloiden sairaudet sekä niihin liittyvä leikkaushoito. Otan vastaan mielelläni kaikenikäiset potilaat. </a:t>
            </a:r>
            <a:r>
              <a:rPr lang="en-US" sz="1600" dirty="0">
                <a:solidFill>
                  <a:srgbClr val="50001D"/>
                </a:solidFill>
              </a:rPr>
              <a:t>	</a:t>
            </a:r>
          </a:p>
        </p:txBody>
      </p:sp>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66" y="5573801"/>
            <a:ext cx="1173425" cy="1173425"/>
          </a:xfrm>
          <a:prstGeom prst="rect">
            <a:avLst/>
          </a:prstGeom>
        </p:spPr>
      </p:pic>
      <p:pic>
        <p:nvPicPr>
          <p:cNvPr id="9" name="Kuv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66" y="2616445"/>
            <a:ext cx="1079788" cy="1620140"/>
          </a:xfrm>
          <a:prstGeom prst="rect">
            <a:avLst/>
          </a:prstGeom>
        </p:spPr>
      </p:pic>
      <p:sp>
        <p:nvSpPr>
          <p:cNvPr id="10" name="Suorakulmio 1">
            <a:extLst>
              <a:ext uri="{FF2B5EF4-FFF2-40B4-BE49-F238E27FC236}">
                <a16:creationId xmlns:a16="http://schemas.microsoft.com/office/drawing/2014/main" id="{42236941-EE9F-2846-AA98-95B3EFA52277}"/>
              </a:ext>
            </a:extLst>
          </p:cNvPr>
          <p:cNvSpPr>
            <a:spLocks noChangeArrowheads="1"/>
          </p:cNvSpPr>
          <p:nvPr/>
        </p:nvSpPr>
        <p:spPr bwMode="auto">
          <a:xfrm>
            <a:off x="2063649" y="1195788"/>
            <a:ext cx="6336705" cy="1610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600" dirty="0">
                <a:solidFill>
                  <a:srgbClr val="FF0000"/>
                </a:solidFill>
              </a:rPr>
              <a:t>Jan </a:t>
            </a:r>
            <a:r>
              <a:rPr lang="en-US" sz="1600" dirty="0" err="1">
                <a:solidFill>
                  <a:srgbClr val="FF0000"/>
                </a:solidFill>
              </a:rPr>
              <a:t>Valkila</a:t>
            </a:r>
            <a:r>
              <a:rPr lang="en-US" sz="1600" dirty="0">
                <a:solidFill>
                  <a:srgbClr val="50001D"/>
                </a:solidFill>
              </a:rPr>
              <a:t>, </a:t>
            </a:r>
            <a:r>
              <a:rPr lang="en-US" sz="1600" dirty="0" err="1">
                <a:solidFill>
                  <a:srgbClr val="50001D"/>
                </a:solidFill>
              </a:rPr>
              <a:t>korva</a:t>
            </a:r>
            <a:r>
              <a:rPr lang="en-US" sz="1600" dirty="0">
                <a:solidFill>
                  <a:srgbClr val="50001D"/>
                </a:solidFill>
              </a:rPr>
              <a:t>-, </a:t>
            </a:r>
            <a:r>
              <a:rPr lang="en-US" sz="1600" dirty="0" err="1">
                <a:solidFill>
                  <a:srgbClr val="50001D"/>
                </a:solidFill>
              </a:rPr>
              <a:t>nenä</a:t>
            </a:r>
            <a:r>
              <a:rPr lang="en-US" sz="1600" dirty="0">
                <a:solidFill>
                  <a:srgbClr val="50001D"/>
                </a:solidFill>
              </a:rPr>
              <a:t>- ja </a:t>
            </a:r>
            <a:r>
              <a:rPr lang="en-US" sz="1600" dirty="0" err="1">
                <a:solidFill>
                  <a:srgbClr val="50001D"/>
                </a:solidFill>
              </a:rPr>
              <a:t>kurkkutautien</a:t>
            </a:r>
            <a:r>
              <a:rPr lang="en-US" sz="1600" dirty="0">
                <a:solidFill>
                  <a:srgbClr val="50001D"/>
                </a:solidFill>
              </a:rPr>
              <a:t> el</a:t>
            </a:r>
          </a:p>
          <a:p>
            <a:pPr>
              <a:lnSpc>
                <a:spcPct val="100000"/>
              </a:lnSpc>
            </a:pPr>
            <a:r>
              <a:rPr lang="fi-FI" sz="1333" dirty="0"/>
              <a:t>Olen korva-, nenä- ja kurkkutautien erikoislääkäri ja hoidan monipuolisesti erikoisalaani kuuluvia vaivoja ja ongelmia. Vastaanotolleni ovat tervetulleita kaikenikäiset vauvasta vaariin. Tutkin ja hoidan allergiavaivoja, sekä aloitan ja ylläpidän koivun ja heinän siedätyshoitoja. Teen polikliinisia toimenpiteitä, poistan mm. luomia sekä muita ihon ja ihonalaisia muutoksia. Toimenkuvaani kuuluu myös leikkaustoiminta Koskisairaalan puolella.</a:t>
            </a:r>
            <a:r>
              <a:rPr lang="en-US" sz="1600" dirty="0">
                <a:solidFill>
                  <a:srgbClr val="50001D"/>
                </a:solidFill>
              </a:rPr>
              <a:t>	</a:t>
            </a:r>
          </a:p>
        </p:txBody>
      </p:sp>
      <p:pic>
        <p:nvPicPr>
          <p:cNvPr id="2" name="Kuva 1">
            <a:extLst>
              <a:ext uri="{FF2B5EF4-FFF2-40B4-BE49-F238E27FC236}">
                <a16:creationId xmlns:a16="http://schemas.microsoft.com/office/drawing/2014/main" id="{810EDB54-4B17-104F-BF1D-95474685B920}"/>
              </a:ext>
            </a:extLst>
          </p:cNvPr>
          <p:cNvPicPr>
            <a:picLocks noChangeAspect="1"/>
          </p:cNvPicPr>
          <p:nvPr/>
        </p:nvPicPr>
        <p:blipFill>
          <a:blip r:embed="rId5"/>
          <a:stretch>
            <a:fillRect/>
          </a:stretch>
        </p:blipFill>
        <p:spPr>
          <a:xfrm>
            <a:off x="591271" y="1376397"/>
            <a:ext cx="1280260" cy="1280260"/>
          </a:xfrm>
          <a:prstGeom prst="rect">
            <a:avLst/>
          </a:prstGeom>
        </p:spPr>
      </p:pic>
      <p:sp>
        <p:nvSpPr>
          <p:cNvPr id="11" name="Suorakulmio 1">
            <a:extLst>
              <a:ext uri="{FF2B5EF4-FFF2-40B4-BE49-F238E27FC236}">
                <a16:creationId xmlns:a16="http://schemas.microsoft.com/office/drawing/2014/main" id="{51EC5C08-15B0-714A-80B4-B0CCDE920EE5}"/>
              </a:ext>
            </a:extLst>
          </p:cNvPr>
          <p:cNvSpPr>
            <a:spLocks noChangeArrowheads="1"/>
          </p:cNvSpPr>
          <p:nvPr/>
        </p:nvSpPr>
        <p:spPr bwMode="auto">
          <a:xfrm>
            <a:off x="2063649" y="4326344"/>
            <a:ext cx="5184775" cy="995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dirty="0">
                <a:solidFill>
                  <a:srgbClr val="FF0000"/>
                </a:solidFill>
              </a:rPr>
              <a:t>Markku </a:t>
            </a:r>
            <a:r>
              <a:rPr lang="en-US" sz="1600" dirty="0" err="1">
                <a:solidFill>
                  <a:srgbClr val="FF0000"/>
                </a:solidFill>
              </a:rPr>
              <a:t>Perälä</a:t>
            </a:r>
            <a:r>
              <a:rPr lang="en-US" sz="1600" dirty="0">
                <a:solidFill>
                  <a:srgbClr val="50001D"/>
                </a:solidFill>
              </a:rPr>
              <a:t>, </a:t>
            </a:r>
            <a:r>
              <a:rPr lang="en-US" sz="1600" dirty="0" err="1">
                <a:solidFill>
                  <a:srgbClr val="50001D"/>
                </a:solidFill>
              </a:rPr>
              <a:t>korva</a:t>
            </a:r>
            <a:r>
              <a:rPr lang="en-US" sz="1600" dirty="0">
                <a:solidFill>
                  <a:srgbClr val="50001D"/>
                </a:solidFill>
              </a:rPr>
              <a:t>-, </a:t>
            </a:r>
            <a:r>
              <a:rPr lang="en-US" sz="1600" dirty="0" err="1">
                <a:solidFill>
                  <a:srgbClr val="50001D"/>
                </a:solidFill>
              </a:rPr>
              <a:t>nenä</a:t>
            </a:r>
            <a:r>
              <a:rPr lang="en-US" sz="1600" dirty="0">
                <a:solidFill>
                  <a:srgbClr val="50001D"/>
                </a:solidFill>
              </a:rPr>
              <a:t>- ja </a:t>
            </a:r>
            <a:r>
              <a:rPr lang="en-US" sz="1600" dirty="0" err="1">
                <a:solidFill>
                  <a:srgbClr val="50001D"/>
                </a:solidFill>
              </a:rPr>
              <a:t>kurkkutautien</a:t>
            </a:r>
            <a:r>
              <a:rPr lang="en-US" sz="1600" dirty="0">
                <a:solidFill>
                  <a:srgbClr val="50001D"/>
                </a:solidFill>
              </a:rPr>
              <a:t> el</a:t>
            </a:r>
          </a:p>
          <a:p>
            <a:pPr>
              <a:lnSpc>
                <a:spcPct val="100000"/>
              </a:lnSpc>
            </a:pPr>
            <a:r>
              <a:rPr lang="fi-FI" sz="1333" dirty="0"/>
              <a:t>Korva-, nenä ja kurkkutautien erikoislääkärin tutkinto on suoritettu 1991. Hoidan kaikkia alan ongelmia ja kaikenikäisiä asiakkaita. Harrastan lenkkeilyä säännöllisesti.</a:t>
            </a:r>
            <a:r>
              <a:rPr lang="en-US" sz="1600" dirty="0">
                <a:solidFill>
                  <a:srgbClr val="50001D"/>
                </a:solidFill>
              </a:rPr>
              <a:t>	</a:t>
            </a:r>
          </a:p>
        </p:txBody>
      </p:sp>
      <p:pic>
        <p:nvPicPr>
          <p:cNvPr id="3" name="Kuva 2">
            <a:extLst>
              <a:ext uri="{FF2B5EF4-FFF2-40B4-BE49-F238E27FC236}">
                <a16:creationId xmlns:a16="http://schemas.microsoft.com/office/drawing/2014/main" id="{E1FDB0E1-0A9B-8545-8FC9-EFF824B39AD2}"/>
              </a:ext>
            </a:extLst>
          </p:cNvPr>
          <p:cNvPicPr>
            <a:picLocks noChangeAspect="1"/>
          </p:cNvPicPr>
          <p:nvPr/>
        </p:nvPicPr>
        <p:blipFill>
          <a:blip r:embed="rId6"/>
          <a:stretch>
            <a:fillRect/>
          </a:stretch>
        </p:blipFill>
        <p:spPr>
          <a:xfrm>
            <a:off x="686597" y="4239917"/>
            <a:ext cx="1209761" cy="1209761"/>
          </a:xfrm>
          <a:prstGeom prst="rect">
            <a:avLst/>
          </a:prstGeom>
        </p:spPr>
      </p:pic>
    </p:spTree>
    <p:extLst>
      <p:ext uri="{BB962C8B-B14F-4D97-AF65-F5344CB8AC3E}">
        <p14:creationId xmlns:p14="http://schemas.microsoft.com/office/powerpoint/2010/main" val="3608801618"/>
      </p:ext>
    </p:extLst>
  </p:cSld>
  <p:clrMapOvr>
    <a:masterClrMapping/>
  </p:clrMapOvr>
  <mc:AlternateContent xmlns:mc="http://schemas.openxmlformats.org/markup-compatibility/2006" xmlns:p14="http://schemas.microsoft.com/office/powerpoint/2010/main">
    <mc:Choice Requires="p14">
      <p:transition spd="slow" p14:dur="2000" advClick="0" advTm="8818"/>
    </mc:Choice>
    <mc:Fallback xmlns="">
      <p:transition spd="slow" advClick="0" advTm="88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en-GB" dirty="0"/>
          </a:p>
        </p:txBody>
      </p:sp>
      <p:sp>
        <p:nvSpPr>
          <p:cNvPr id="3" name="Otsikko 2"/>
          <p:cNvSpPr>
            <a:spLocks noGrp="1"/>
          </p:cNvSpPr>
          <p:nvPr>
            <p:ph type="title"/>
          </p:nvPr>
        </p:nvSpPr>
        <p:spPr/>
        <p:txBody>
          <a:bodyPr>
            <a:normAutofit fontScale="90000"/>
          </a:bodyPr>
          <a:lstStyle/>
          <a:p>
            <a:r>
              <a:rPr lang="fi-FI" dirty="0"/>
              <a:t>Tapaturmapäivystys</a:t>
            </a:r>
          </a:p>
        </p:txBody>
      </p:sp>
    </p:spTree>
    <p:extLst>
      <p:ext uri="{BB962C8B-B14F-4D97-AF65-F5344CB8AC3E}">
        <p14:creationId xmlns:p14="http://schemas.microsoft.com/office/powerpoint/2010/main" val="4109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a:t>Pihlajalinna Koskiklinikka</a:t>
            </a:r>
          </a:p>
        </p:txBody>
      </p:sp>
      <p:sp>
        <p:nvSpPr>
          <p:cNvPr id="9" name="Sisällön paikkamerkki 8"/>
          <p:cNvSpPr>
            <a:spLocks noGrp="1"/>
          </p:cNvSpPr>
          <p:nvPr>
            <p:ph sz="half" idx="1"/>
          </p:nvPr>
        </p:nvSpPr>
        <p:spPr>
          <a:xfrm>
            <a:off x="624417" y="1508787"/>
            <a:ext cx="5375572" cy="3840427"/>
          </a:xfrm>
        </p:spPr>
        <p:txBody>
          <a:bodyPr>
            <a:normAutofit lnSpcReduction="10000"/>
          </a:bodyPr>
          <a:lstStyle/>
          <a:p>
            <a:pPr marL="0" indent="0">
              <a:buNone/>
            </a:pPr>
            <a:r>
              <a:rPr lang="it-IT" sz="2133" dirty="0"/>
              <a:t>Hatanpään valtatie 1, Tampere</a:t>
            </a:r>
          </a:p>
          <a:p>
            <a:pPr marL="598034" lvl="1" indent="0">
              <a:buNone/>
            </a:pPr>
            <a:r>
              <a:rPr lang="it-IT" sz="1867" dirty="0"/>
              <a:t>ma-pe 8.00 - 20.00</a:t>
            </a:r>
          </a:p>
          <a:p>
            <a:pPr marL="598034" lvl="1" indent="0">
              <a:buNone/>
            </a:pPr>
            <a:r>
              <a:rPr lang="it-IT" sz="1867" dirty="0"/>
              <a:t>la-su 10.00 - 16.00</a:t>
            </a:r>
          </a:p>
          <a:p>
            <a:endParaRPr lang="it-IT" sz="2133" dirty="0"/>
          </a:p>
          <a:p>
            <a:pPr marL="0" indent="0">
              <a:buNone/>
            </a:pPr>
            <a:r>
              <a:rPr lang="it-IT" sz="2133" dirty="0"/>
              <a:t>Laboratorio</a:t>
            </a:r>
          </a:p>
          <a:p>
            <a:pPr marL="598034" lvl="1" indent="0">
              <a:buNone/>
            </a:pPr>
            <a:r>
              <a:rPr lang="it-IT" sz="1867" dirty="0"/>
              <a:t>ma–pe 7.30 – 20.00</a:t>
            </a:r>
          </a:p>
          <a:p>
            <a:pPr marL="598034" lvl="1" indent="0">
              <a:buNone/>
            </a:pPr>
            <a:r>
              <a:rPr lang="it-IT" sz="1867" dirty="0"/>
              <a:t>la–su 10.00 – 16.00</a:t>
            </a:r>
          </a:p>
          <a:p>
            <a:endParaRPr lang="it-IT" sz="2133" dirty="0"/>
          </a:p>
          <a:p>
            <a:pPr marL="0" indent="0">
              <a:buNone/>
            </a:pPr>
            <a:r>
              <a:rPr lang="it-IT" sz="2133" dirty="0"/>
              <a:t>Kuvantaminen (röntgen)</a:t>
            </a:r>
          </a:p>
          <a:p>
            <a:pPr marL="598034" lvl="1" indent="0">
              <a:buNone/>
            </a:pPr>
            <a:r>
              <a:rPr lang="it-IT" sz="1867" dirty="0"/>
              <a:t>ma-pe 8.00 - 20.00</a:t>
            </a:r>
          </a:p>
          <a:p>
            <a:pPr marL="598034" lvl="1" indent="0">
              <a:buNone/>
            </a:pPr>
            <a:r>
              <a:rPr lang="it-IT" sz="1867" dirty="0"/>
              <a:t>la-su 10.00 - 16.00</a:t>
            </a:r>
          </a:p>
          <a:p>
            <a:endParaRPr lang="fi-FI" dirty="0"/>
          </a:p>
        </p:txBody>
      </p:sp>
      <p:sp>
        <p:nvSpPr>
          <p:cNvPr id="10" name="Sisällön paikkamerkki 9"/>
          <p:cNvSpPr>
            <a:spLocks noGrp="1"/>
          </p:cNvSpPr>
          <p:nvPr>
            <p:ph sz="half" idx="2"/>
          </p:nvPr>
        </p:nvSpPr>
        <p:spPr>
          <a:xfrm>
            <a:off x="4847861" y="1508787"/>
            <a:ext cx="6719723" cy="3648405"/>
          </a:xfrm>
        </p:spPr>
        <p:txBody>
          <a:bodyPr>
            <a:normAutofit lnSpcReduction="10000"/>
          </a:bodyPr>
          <a:lstStyle/>
          <a:p>
            <a:r>
              <a:rPr lang="fi-FI" sz="2133" dirty="0"/>
              <a:t>Tavoitteena hoitaa tapaturmat </a:t>
            </a:r>
            <a:r>
              <a:rPr lang="fi-FI" sz="2133" b="1" dirty="0"/>
              <a:t>meillä</a:t>
            </a:r>
            <a:r>
              <a:rPr lang="fi-FI" sz="2133" dirty="0"/>
              <a:t> nopeasti, ilman Acutan käyntiä</a:t>
            </a:r>
          </a:p>
          <a:p>
            <a:r>
              <a:rPr lang="fi-FI" sz="2133" dirty="0"/>
              <a:t>Ortopedikonsultaatio, kuvantaminen, kipsaus, operaatio. </a:t>
            </a:r>
          </a:p>
          <a:p>
            <a:pPr lvl="1"/>
            <a:r>
              <a:rPr lang="fi-FI" dirty="0"/>
              <a:t>Viikolla ma-pe klo 8-20 on ortopediaikoja hyvin saatavilla klo 8-16, tarvittaessa ottavat ylimääräisiä tapaturmapotilaita. </a:t>
            </a:r>
          </a:p>
          <a:p>
            <a:pPr lvl="1"/>
            <a:r>
              <a:rPr lang="fi-FI" dirty="0"/>
              <a:t>Käsikirurgit ma-pe 8-16</a:t>
            </a:r>
          </a:p>
          <a:p>
            <a:pPr marL="598034" lvl="1" indent="0">
              <a:buNone/>
            </a:pPr>
            <a:r>
              <a:rPr lang="fi-FI" dirty="0"/>
              <a:t>Leikkaushoito murtuman/vamman vaatiessa </a:t>
            </a:r>
            <a:r>
              <a:rPr lang="fi-FI"/>
              <a:t>Pihlajalinna Koskisairaalassa </a:t>
            </a:r>
            <a:endParaRPr lang="fi-FI" dirty="0"/>
          </a:p>
        </p:txBody>
      </p:sp>
      <p:sp>
        <p:nvSpPr>
          <p:cNvPr id="4" name="Alatunnisteen paikkamerkki 3"/>
          <p:cNvSpPr>
            <a:spLocks noGrp="1"/>
          </p:cNvSpPr>
          <p:nvPr>
            <p:ph type="ftr" sz="quarter" idx="11"/>
          </p:nvPr>
        </p:nvSpPr>
        <p:spPr/>
        <p:txBody>
          <a:bodyPr/>
          <a:lstStyle/>
          <a:p>
            <a:endParaRPr lang="en-GB"/>
          </a:p>
        </p:txBody>
      </p:sp>
      <p:sp>
        <p:nvSpPr>
          <p:cNvPr id="5" name="Dian numeron paikkamerkki 4"/>
          <p:cNvSpPr>
            <a:spLocks noGrp="1"/>
          </p:cNvSpPr>
          <p:nvPr>
            <p:ph type="sldNum" sz="quarter" idx="12"/>
          </p:nvPr>
        </p:nvSpPr>
        <p:spPr/>
        <p:txBody>
          <a:bodyPr/>
          <a:lstStyle/>
          <a:p>
            <a:fld id="{420B10EB-28E0-42E0-BD41-8369DEA58C72}" type="slidenum">
              <a:rPr lang="en-GB" smtClean="0"/>
              <a:pPr/>
              <a:t>16</a:t>
            </a:fld>
            <a:endParaRPr lang="en-GB"/>
          </a:p>
        </p:txBody>
      </p:sp>
    </p:spTree>
    <p:extLst>
      <p:ext uri="{BB962C8B-B14F-4D97-AF65-F5344CB8AC3E}">
        <p14:creationId xmlns:p14="http://schemas.microsoft.com/office/powerpoint/2010/main" val="318830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85" y="673397"/>
            <a:ext cx="10852296" cy="978196"/>
          </a:xfrm>
        </p:spPr>
        <p:txBody>
          <a:bodyPr>
            <a:normAutofit fontScale="90000"/>
          </a:bodyPr>
          <a:lstStyle/>
          <a:p>
            <a:pPr algn="ctr"/>
            <a:r>
              <a:rPr lang="fi-FI" sz="6600" dirty="0">
                <a:latin typeface="Calibri" panose="020F0502020204030204" pitchFamily="34" charset="0"/>
                <a:ea typeface="Calibri" panose="020F0502020204030204" pitchFamily="34" charset="0"/>
                <a:cs typeface="Times New Roman" panose="02020603050405020304" pitchFamily="18" charset="0"/>
              </a:rPr>
              <a:t>010 312 017</a:t>
            </a:r>
            <a:endParaRPr lang="fi-FI" sz="6600" dirty="0"/>
          </a:p>
        </p:txBody>
      </p:sp>
      <p:sp>
        <p:nvSpPr>
          <p:cNvPr id="3" name="Sisällön paikkamerkki 2"/>
          <p:cNvSpPr>
            <a:spLocks noGrp="1"/>
          </p:cNvSpPr>
          <p:nvPr>
            <p:ph idx="1"/>
          </p:nvPr>
        </p:nvSpPr>
        <p:spPr/>
        <p:txBody>
          <a:bodyPr>
            <a:normAutofit fontScale="92500" lnSpcReduction="10000"/>
          </a:bodyPr>
          <a:lstStyle/>
          <a:p>
            <a:r>
              <a:rPr lang="fi-FI" dirty="0"/>
              <a:t>Pihlajalinnan Urheiluklinikan ajanvarausnumero on 010 312 017</a:t>
            </a:r>
          </a:p>
          <a:p>
            <a:r>
              <a:rPr lang="fi-FI" dirty="0"/>
              <a:t>Sairaanhoitajat ja lääkärit auttavat sinua joka päivä klo 6-22</a:t>
            </a:r>
          </a:p>
          <a:p>
            <a:r>
              <a:rPr lang="fi-FI" dirty="0"/>
              <a:t>Urheiluklinikan numerosta saat varattua ajan Urheiluklinikan asiantuntijoille, jotka ovat erikoistuneet Urheilijoiden hoitoon</a:t>
            </a:r>
          </a:p>
          <a:p>
            <a:r>
              <a:rPr lang="fi-FI" dirty="0"/>
              <a:t>Tästä numerosta saat ajan kaikille erikoisalojen lääkäreille riippumatta vakuutuksestasi tai jos maksat käynnin itse</a:t>
            </a:r>
          </a:p>
          <a:p>
            <a:r>
              <a:rPr lang="fi-FI" dirty="0"/>
              <a:t>Jos kyseessä on vakuutuksen alainen tapaturma tai sairaus, niin soittaessa sinulla on hyvä olla tiedossa vakuutuksesi tiedot, jotta siihen liittyvät tiedot saadaan kirjattua</a:t>
            </a:r>
          </a:p>
          <a:p>
            <a:r>
              <a:rPr lang="fi-FI" dirty="0"/>
              <a:t>Voit toki varata ajan myös suoraan </a:t>
            </a:r>
            <a:r>
              <a:rPr lang="fi-FI" u="sng" dirty="0">
                <a:hlinkClick r:id="rId2"/>
              </a:rPr>
              <a:t>www.pihlajalinna.fi</a:t>
            </a:r>
            <a:r>
              <a:rPr lang="fi-FI" dirty="0"/>
              <a:t> sivuilta haluamallesi asiantuntijalle tai erikoistumisalalle</a:t>
            </a:r>
          </a:p>
          <a:p>
            <a:endParaRPr lang="fi-FI" dirty="0"/>
          </a:p>
          <a:p>
            <a:endParaRPr lang="fi-FI" dirty="0"/>
          </a:p>
        </p:txBody>
      </p:sp>
      <p:sp>
        <p:nvSpPr>
          <p:cNvPr id="4" name="Dian numeron paikkamerkki 3"/>
          <p:cNvSpPr>
            <a:spLocks noGrp="1"/>
          </p:cNvSpPr>
          <p:nvPr>
            <p:ph type="sldNum" sz="quarter" idx="12"/>
          </p:nvPr>
        </p:nvSpPr>
        <p:spPr/>
        <p:txBody>
          <a:bodyPr/>
          <a:lstStyle/>
          <a:p>
            <a:fld id="{5F89A61A-6579-411F-920F-50884574D682}" type="slidenum">
              <a:rPr lang="sv-FI" smtClean="0"/>
              <a:pPr/>
              <a:t>2</a:t>
            </a:fld>
            <a:endParaRPr lang="sv-FI"/>
          </a:p>
        </p:txBody>
      </p:sp>
    </p:spTree>
    <p:extLst>
      <p:ext uri="{BB962C8B-B14F-4D97-AF65-F5344CB8AC3E}">
        <p14:creationId xmlns:p14="http://schemas.microsoft.com/office/powerpoint/2010/main" val="189283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85" y="673397"/>
            <a:ext cx="10852296" cy="1549852"/>
          </a:xfrm>
        </p:spPr>
        <p:txBody>
          <a:bodyPr>
            <a:normAutofit/>
          </a:bodyPr>
          <a:lstStyle/>
          <a:p>
            <a:pPr algn="ctr"/>
            <a:r>
              <a:rPr lang="fi-FI" dirty="0"/>
              <a:t>LÄHITAPIOLA PIRKANMAAN TERVEYSPALVELU</a:t>
            </a:r>
            <a:br>
              <a:rPr lang="fi-FI" dirty="0"/>
            </a:br>
            <a:r>
              <a:rPr lang="fi-FI" dirty="0"/>
              <a:t>03 3391 1200(valikko 2)</a:t>
            </a:r>
          </a:p>
        </p:txBody>
      </p:sp>
      <p:sp>
        <p:nvSpPr>
          <p:cNvPr id="3" name="Sisällön paikkamerkki 2"/>
          <p:cNvSpPr>
            <a:spLocks noGrp="1"/>
          </p:cNvSpPr>
          <p:nvPr>
            <p:ph idx="1"/>
          </p:nvPr>
        </p:nvSpPr>
        <p:spPr>
          <a:xfrm>
            <a:off x="680485" y="2052918"/>
            <a:ext cx="10852296" cy="4124047"/>
          </a:xfrm>
        </p:spPr>
        <p:txBody>
          <a:bodyPr/>
          <a:lstStyle/>
          <a:p>
            <a:r>
              <a:rPr lang="fi-FI" dirty="0"/>
              <a:t>Jos sinulla on </a:t>
            </a:r>
            <a:r>
              <a:rPr lang="fi-FI" dirty="0" err="1"/>
              <a:t>Lähitapiola</a:t>
            </a:r>
            <a:r>
              <a:rPr lang="fi-FI" dirty="0"/>
              <a:t> Pirkanmaan vakuutus ja kyseessä on tapaturma, sinun pitää aina tehdä vahinkoilmoitus </a:t>
            </a:r>
            <a:r>
              <a:rPr lang="fi-FI" dirty="0" err="1"/>
              <a:t>Lähitapiola</a:t>
            </a:r>
            <a:r>
              <a:rPr lang="fi-FI" dirty="0"/>
              <a:t> Pirkanmaan Terveyspalveluun 03 3391 1200 ja sieltä valikko 2</a:t>
            </a:r>
          </a:p>
          <a:p>
            <a:r>
              <a:rPr lang="fi-FI" dirty="0"/>
              <a:t> </a:t>
            </a:r>
            <a:r>
              <a:rPr lang="fi-FI" sz="3200" dirty="0">
                <a:latin typeface="Calibri" panose="020F0502020204030204" pitchFamily="34" charset="0"/>
                <a:cs typeface="Times New Roman" panose="02020603050405020304" pitchFamily="18" charset="0"/>
              </a:rPr>
              <a:t>Avoinna j</a:t>
            </a:r>
            <a:r>
              <a:rPr lang="fi-FI" sz="3200" dirty="0">
                <a:latin typeface="Calibri" panose="020F0502020204030204" pitchFamily="34" charset="0"/>
                <a:ea typeface="Calibri" panose="020F0502020204030204" pitchFamily="34" charset="0"/>
                <a:cs typeface="Times New Roman" panose="02020603050405020304" pitchFamily="18" charset="0"/>
              </a:rPr>
              <a:t>oka päivä klo 6-22</a:t>
            </a:r>
            <a:endParaRPr lang="fi-FI" dirty="0"/>
          </a:p>
          <a:p>
            <a:endParaRPr lang="fi-FI" dirty="0"/>
          </a:p>
        </p:txBody>
      </p:sp>
      <p:sp>
        <p:nvSpPr>
          <p:cNvPr id="4" name="Dian numeron paikkamerkki 3"/>
          <p:cNvSpPr>
            <a:spLocks noGrp="1"/>
          </p:cNvSpPr>
          <p:nvPr>
            <p:ph type="sldNum" sz="quarter" idx="12"/>
          </p:nvPr>
        </p:nvSpPr>
        <p:spPr/>
        <p:txBody>
          <a:bodyPr/>
          <a:lstStyle/>
          <a:p>
            <a:fld id="{5F89A61A-6579-411F-920F-50884574D682}" type="slidenum">
              <a:rPr lang="sv-FI" smtClean="0"/>
              <a:pPr/>
              <a:t>3</a:t>
            </a:fld>
            <a:endParaRPr lang="sv-FI"/>
          </a:p>
        </p:txBody>
      </p:sp>
    </p:spTree>
    <p:extLst>
      <p:ext uri="{BB962C8B-B14F-4D97-AF65-F5344CB8AC3E}">
        <p14:creationId xmlns:p14="http://schemas.microsoft.com/office/powerpoint/2010/main" val="42234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85" y="673396"/>
            <a:ext cx="10852296" cy="1563517"/>
          </a:xfrm>
        </p:spPr>
        <p:txBody>
          <a:bodyPr>
            <a:noAutofit/>
          </a:bodyPr>
          <a:lstStyle/>
          <a:p>
            <a:pPr algn="ctr"/>
            <a:r>
              <a:rPr lang="fi-FI" sz="6000" dirty="0"/>
              <a:t>FENNIAHOITAJA</a:t>
            </a:r>
            <a:br>
              <a:rPr lang="fi-FI" sz="6000" dirty="0"/>
            </a:br>
            <a:r>
              <a:rPr lang="fi-FI" sz="6000" dirty="0">
                <a:latin typeface="Calibri" panose="020F0502020204030204" pitchFamily="34" charset="0"/>
                <a:ea typeface="Calibri" panose="020F0502020204030204" pitchFamily="34" charset="0"/>
                <a:cs typeface="Times New Roman" panose="02020603050405020304" pitchFamily="18" charset="0"/>
              </a:rPr>
              <a:t>010 503 5000 </a:t>
            </a:r>
            <a:endParaRPr lang="fi-FI" sz="6000" dirty="0"/>
          </a:p>
        </p:txBody>
      </p:sp>
      <p:sp>
        <p:nvSpPr>
          <p:cNvPr id="3" name="Sisällön paikkamerkki 2"/>
          <p:cNvSpPr>
            <a:spLocks noGrp="1"/>
          </p:cNvSpPr>
          <p:nvPr>
            <p:ph idx="1"/>
          </p:nvPr>
        </p:nvSpPr>
        <p:spPr>
          <a:xfrm>
            <a:off x="680485" y="2366681"/>
            <a:ext cx="10852296" cy="3810283"/>
          </a:xfrm>
        </p:spPr>
        <p:txBody>
          <a:bodyPr/>
          <a:lstStyle/>
          <a:p>
            <a:r>
              <a:rPr lang="fi-FI" dirty="0"/>
              <a:t>Jos sinulla on Fennian vakuutus, niin soita </a:t>
            </a:r>
            <a:r>
              <a:rPr lang="fi-FI" dirty="0" err="1"/>
              <a:t>FenniaHoitajalle</a:t>
            </a:r>
            <a:r>
              <a:rPr lang="fi-FI" dirty="0"/>
              <a:t> numeroon 010 503 5000 </a:t>
            </a:r>
          </a:p>
          <a:p>
            <a:r>
              <a:rPr lang="fi-FI" dirty="0"/>
              <a:t>Avoinna joka päivä klo 7-23</a:t>
            </a:r>
          </a:p>
          <a:p>
            <a:endParaRPr lang="fi-FI" dirty="0"/>
          </a:p>
        </p:txBody>
      </p:sp>
      <p:sp>
        <p:nvSpPr>
          <p:cNvPr id="4" name="Dian numeron paikkamerkki 3"/>
          <p:cNvSpPr>
            <a:spLocks noGrp="1"/>
          </p:cNvSpPr>
          <p:nvPr>
            <p:ph type="sldNum" sz="quarter" idx="12"/>
          </p:nvPr>
        </p:nvSpPr>
        <p:spPr/>
        <p:txBody>
          <a:bodyPr/>
          <a:lstStyle/>
          <a:p>
            <a:fld id="{5F89A61A-6579-411F-920F-50884574D682}" type="slidenum">
              <a:rPr lang="sv-FI" smtClean="0"/>
              <a:pPr/>
              <a:t>4</a:t>
            </a:fld>
            <a:endParaRPr lang="sv-FI"/>
          </a:p>
        </p:txBody>
      </p:sp>
    </p:spTree>
    <p:extLst>
      <p:ext uri="{BB962C8B-B14F-4D97-AF65-F5344CB8AC3E}">
        <p14:creationId xmlns:p14="http://schemas.microsoft.com/office/powerpoint/2010/main" val="247854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en-GB" dirty="0"/>
          </a:p>
        </p:txBody>
      </p:sp>
      <p:sp>
        <p:nvSpPr>
          <p:cNvPr id="3" name="Otsikko 2"/>
          <p:cNvSpPr>
            <a:spLocks noGrp="1"/>
          </p:cNvSpPr>
          <p:nvPr>
            <p:ph type="title"/>
          </p:nvPr>
        </p:nvSpPr>
        <p:spPr>
          <a:xfrm>
            <a:off x="623392" y="3813043"/>
            <a:ext cx="11041227" cy="1152128"/>
          </a:xfrm>
        </p:spPr>
        <p:txBody>
          <a:bodyPr>
            <a:normAutofit fontScale="90000"/>
          </a:bodyPr>
          <a:lstStyle/>
          <a:p>
            <a:r>
              <a:rPr lang="fi-FI" dirty="0"/>
              <a:t>Urheiluklinikan lääkärit</a:t>
            </a:r>
            <a:br>
              <a:rPr lang="fi-FI" dirty="0"/>
            </a:br>
            <a:r>
              <a:rPr lang="fi-FI" dirty="0" err="1"/>
              <a:t>koskiklinikka</a:t>
            </a:r>
            <a:endParaRPr lang="fi-FI" dirty="0"/>
          </a:p>
        </p:txBody>
      </p:sp>
    </p:spTree>
    <p:extLst>
      <p:ext uri="{BB962C8B-B14F-4D97-AF65-F5344CB8AC3E}">
        <p14:creationId xmlns:p14="http://schemas.microsoft.com/office/powerpoint/2010/main" val="355881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a:xfrm>
            <a:off x="623393" y="356658"/>
            <a:ext cx="10943167" cy="892420"/>
          </a:xfrm>
        </p:spPr>
        <p:txBody>
          <a:bodyPr>
            <a:normAutofit fontScale="90000"/>
          </a:bodyPr>
          <a:lstStyle/>
          <a:p>
            <a:r>
              <a:rPr lang="en-US" dirty="0" err="1">
                <a:latin typeface="Times New Roman" charset="0"/>
              </a:rPr>
              <a:t>Liikuntalääketieteen</a:t>
            </a:r>
            <a:r>
              <a:rPr lang="en-US" dirty="0">
                <a:latin typeface="Times New Roman" charset="0"/>
              </a:rPr>
              <a:t> </a:t>
            </a:r>
            <a:r>
              <a:rPr lang="en-US" dirty="0" err="1">
                <a:latin typeface="Times New Roman" charset="0"/>
              </a:rPr>
              <a:t>erikoislääkärit</a:t>
            </a:r>
            <a:br>
              <a:rPr lang="en-US" dirty="0">
                <a:latin typeface="Times New Roman" charset="0"/>
              </a:rPr>
            </a:br>
            <a:endParaRPr lang="en-US" dirty="0">
              <a:latin typeface="Times New Roman" charset="0"/>
            </a:endParaRPr>
          </a:p>
        </p:txBody>
      </p:sp>
      <p:sp>
        <p:nvSpPr>
          <p:cNvPr id="41991" name="Suorakulmio 12"/>
          <p:cNvSpPr>
            <a:spLocks noChangeArrowheads="1"/>
          </p:cNvSpPr>
          <p:nvPr/>
        </p:nvSpPr>
        <p:spPr bwMode="auto">
          <a:xfrm>
            <a:off x="1407670" y="1232601"/>
            <a:ext cx="7191340" cy="12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600" dirty="0">
                <a:solidFill>
                  <a:srgbClr val="FF0000"/>
                </a:solidFill>
              </a:rPr>
              <a:t>Jonne Väisänen</a:t>
            </a:r>
            <a:r>
              <a:rPr lang="en-US" sz="1600" dirty="0">
                <a:solidFill>
                  <a:srgbClr val="50001D"/>
                </a:solidFill>
              </a:rPr>
              <a:t>, LL, </a:t>
            </a:r>
            <a:r>
              <a:rPr lang="en-US" sz="1600" dirty="0" err="1">
                <a:solidFill>
                  <a:srgbClr val="50001D"/>
                </a:solidFill>
              </a:rPr>
              <a:t>liikuntalääketieteen</a:t>
            </a:r>
            <a:r>
              <a:rPr lang="en-US" sz="1600" dirty="0">
                <a:solidFill>
                  <a:srgbClr val="50001D"/>
                </a:solidFill>
              </a:rPr>
              <a:t> el</a:t>
            </a:r>
          </a:p>
          <a:p>
            <a:r>
              <a:rPr lang="fi-FI" sz="1333" dirty="0"/>
              <a:t>Ilveksen Veikkausliigajoukkueen lääkäri, Ilveksen Naisten jalkapallojoukkueen lääkäri, Palloliiton juniorimaajoukkueiden lääkäri, </a:t>
            </a:r>
            <a:r>
              <a:rPr lang="fi-FI" sz="1333" dirty="0" err="1"/>
              <a:t>Kankkonen&amp;Numminen</a:t>
            </a:r>
            <a:r>
              <a:rPr lang="fi-FI" sz="1333" dirty="0"/>
              <a:t> Golfakatemian lääkäri, Suomen Urheiluliiton (SUL) lääketieteellisen valiokunnan jäsen, Suomen Urheilulääkäriyhdistyksen jäsen</a:t>
            </a:r>
            <a:endParaRPr lang="en-US" sz="1333" dirty="0">
              <a:solidFill>
                <a:srgbClr val="50001D"/>
              </a:solidFill>
            </a:endParaRPr>
          </a:p>
          <a:p>
            <a:r>
              <a:rPr lang="en-US" sz="1600" dirty="0">
                <a:solidFill>
                  <a:srgbClr val="50001D"/>
                </a:solidFill>
              </a:rPr>
              <a:t>		</a:t>
            </a:r>
          </a:p>
        </p:txBody>
      </p:sp>
      <p:sp>
        <p:nvSpPr>
          <p:cNvPr id="15" name="Suorakulmio 11"/>
          <p:cNvSpPr>
            <a:spLocks noChangeArrowheads="1"/>
          </p:cNvSpPr>
          <p:nvPr/>
        </p:nvSpPr>
        <p:spPr bwMode="auto">
          <a:xfrm>
            <a:off x="1430331" y="2611080"/>
            <a:ext cx="7559675" cy="1159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Heidi Haapasalo</a:t>
            </a:r>
            <a:r>
              <a:rPr lang="en-US" sz="1600" dirty="0">
                <a:solidFill>
                  <a:srgbClr val="50001D"/>
                </a:solidFill>
              </a:rPr>
              <a:t>, LT, ortopedian ja </a:t>
            </a:r>
            <a:r>
              <a:rPr lang="en-US" sz="1600" dirty="0" err="1">
                <a:solidFill>
                  <a:srgbClr val="50001D"/>
                </a:solidFill>
              </a:rPr>
              <a:t>traumatologian</a:t>
            </a:r>
            <a:r>
              <a:rPr lang="en-US" sz="1600" dirty="0">
                <a:solidFill>
                  <a:srgbClr val="50001D"/>
                </a:solidFill>
              </a:rPr>
              <a:t> el, </a:t>
            </a:r>
            <a:r>
              <a:rPr lang="en-US" sz="1600" dirty="0" err="1">
                <a:solidFill>
                  <a:srgbClr val="50001D"/>
                </a:solidFill>
              </a:rPr>
              <a:t>liikuntalääketieteen</a:t>
            </a:r>
            <a:r>
              <a:rPr lang="en-US" sz="1600" dirty="0">
                <a:solidFill>
                  <a:srgbClr val="50001D"/>
                </a:solidFill>
              </a:rPr>
              <a:t> el</a:t>
            </a:r>
          </a:p>
          <a:p>
            <a:r>
              <a:rPr lang="fi-FI" sz="1333" dirty="0"/>
              <a:t>Olen liikuntalääketieteeseen, ortopediaan ja traumatologiaan erikoistunut lääkäri. Tampereen Pyrinnön lääkäri. Eritysosaamisalueeni ovat nilkan ja jalkaterän alueen vammat ja vaivat, sekä urheilijoiden rasitusperäiset ongelmat. Jalkaterävammojen parissa teen myös aktiivista tutkimustyötä. Olen itsekin aktiiviliikkuja ja viihdyn erityisesti kestävyyslajien parissa sekä salibandykentällä</a:t>
            </a:r>
            <a:endParaRPr lang="en-US" sz="1333" dirty="0">
              <a:solidFill>
                <a:srgbClr val="50001D"/>
              </a:solidFill>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31" y="1249079"/>
            <a:ext cx="960000" cy="960000"/>
          </a:xfrm>
          <a:prstGeom prst="rect">
            <a:avLst/>
          </a:prstGeom>
        </p:spPr>
      </p:pic>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71" y="2718333"/>
            <a:ext cx="960000" cy="960000"/>
          </a:xfrm>
          <a:prstGeom prst="rect">
            <a:avLst/>
          </a:prstGeom>
        </p:spPr>
      </p:pic>
      <p:sp>
        <p:nvSpPr>
          <p:cNvPr id="13" name="Suorakulmio 14"/>
          <p:cNvSpPr>
            <a:spLocks noChangeArrowheads="1"/>
          </p:cNvSpPr>
          <p:nvPr/>
        </p:nvSpPr>
        <p:spPr bwMode="auto">
          <a:xfrm>
            <a:off x="1415572" y="3849463"/>
            <a:ext cx="6840537" cy="1405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Jari </a:t>
            </a:r>
            <a:r>
              <a:rPr lang="en-US" sz="1600" dirty="0" err="1">
                <a:solidFill>
                  <a:srgbClr val="FF0000"/>
                </a:solidFill>
              </a:rPr>
              <a:t>Parkkari</a:t>
            </a:r>
            <a:r>
              <a:rPr lang="en-US" sz="1600" dirty="0">
                <a:solidFill>
                  <a:srgbClr val="50001D"/>
                </a:solidFill>
              </a:rPr>
              <a:t>, </a:t>
            </a:r>
            <a:r>
              <a:rPr lang="fi-FI" sz="1600" dirty="0"/>
              <a:t>Dosentti, Lääketieteen ja kirurgian tohtori</a:t>
            </a:r>
            <a:endParaRPr lang="en-US" sz="1600" dirty="0">
              <a:solidFill>
                <a:srgbClr val="50001D"/>
              </a:solidFill>
            </a:endParaRPr>
          </a:p>
          <a:p>
            <a:r>
              <a:rPr lang="fi-FI" sz="1333" dirty="0"/>
              <a:t>Olen kokenut liikunta- ja urheilulääketieteeseen erikoistunut lääkäri. Toimin Suomen olympiakomitean tukiurheilijoiden omalääkärinä ja toimin Suomen joukkueen lääkärinä mm. </a:t>
            </a:r>
            <a:r>
              <a:rPr lang="fi-FI" sz="1333" dirty="0" err="1"/>
              <a:t>Pyeong</a:t>
            </a:r>
            <a:r>
              <a:rPr lang="fi-FI" sz="1333" dirty="0"/>
              <a:t> </a:t>
            </a:r>
            <a:r>
              <a:rPr lang="fi-FI" sz="1333" dirty="0" err="1"/>
              <a:t>Changin</a:t>
            </a:r>
            <a:r>
              <a:rPr lang="fi-FI" sz="1333" dirty="0"/>
              <a:t> olympiakisoissa vuonna 2018.  Erityisosaamistani ovat infektiot, allergiat ja astma, suorituskyvyn heikentyminen, alipalautumis- ja ylikuormitusoireet, selkävaivat sekä rasitusperäiset että äkilliset tuki- ja liikuntaelimistön vammat</a:t>
            </a:r>
            <a:r>
              <a:rPr lang="fi-FI" sz="1600" dirty="0"/>
              <a:t>.</a:t>
            </a:r>
            <a:endParaRPr lang="en-US" sz="1600" dirty="0">
              <a:solidFill>
                <a:srgbClr val="50001D"/>
              </a:solidFill>
            </a:endParaRPr>
          </a:p>
        </p:txBody>
      </p:sp>
      <p:pic>
        <p:nvPicPr>
          <p:cNvPr id="7" name="Kuva 6"/>
          <p:cNvPicPr>
            <a:picLocks noChangeAspect="1"/>
          </p:cNvPicPr>
          <p:nvPr/>
        </p:nvPicPr>
        <p:blipFill>
          <a:blip r:embed="rId5"/>
          <a:stretch>
            <a:fillRect/>
          </a:stretch>
        </p:blipFill>
        <p:spPr>
          <a:xfrm>
            <a:off x="524161" y="3955227"/>
            <a:ext cx="852340" cy="1200000"/>
          </a:xfrm>
          <a:prstGeom prst="rect">
            <a:avLst/>
          </a:prstGeom>
        </p:spPr>
      </p:pic>
      <p:sp>
        <p:nvSpPr>
          <p:cNvPr id="11" name="Suorakulmio 14"/>
          <p:cNvSpPr>
            <a:spLocks noChangeArrowheads="1"/>
          </p:cNvSpPr>
          <p:nvPr/>
        </p:nvSpPr>
        <p:spPr bwMode="auto">
          <a:xfrm>
            <a:off x="1381757" y="5253813"/>
            <a:ext cx="6840537" cy="953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Tanja Komulainen</a:t>
            </a:r>
            <a:r>
              <a:rPr lang="en-US" sz="1600" dirty="0">
                <a:solidFill>
                  <a:srgbClr val="50001D"/>
                </a:solidFill>
              </a:rPr>
              <a:t> </a:t>
            </a:r>
            <a:r>
              <a:rPr lang="fi-FI" sz="1600" dirty="0"/>
              <a:t>Liikuntalääketieteeseen erikoistuva lääkäri</a:t>
            </a:r>
            <a:endParaRPr lang="en-US" sz="1600" dirty="0">
              <a:solidFill>
                <a:srgbClr val="50001D"/>
              </a:solidFill>
            </a:endParaRPr>
          </a:p>
          <a:p>
            <a:r>
              <a:rPr lang="fi-FI" sz="1333" dirty="0"/>
              <a:t>Tanja toimii yleisurheilijoiden maajoukkuelääkärinä ja on SUL:n lääketieteellisen valiokunnan jäsen. Tampereen Pyrinnön lääkäri. Kiinnostuksen kohteina </a:t>
            </a:r>
            <a:r>
              <a:rPr lang="fi-FI" sz="1333" dirty="0" err="1"/>
              <a:t>mm.akuutit</a:t>
            </a:r>
            <a:r>
              <a:rPr lang="fi-FI" sz="1333" dirty="0"/>
              <a:t> ja rasitusvammat, urheilijoiden ylikuormitustila ja väsymys</a:t>
            </a:r>
            <a:endParaRPr lang="en-US" sz="1600" dirty="0">
              <a:solidFill>
                <a:srgbClr val="50001D"/>
              </a:solidFill>
            </a:endParaRPr>
          </a:p>
        </p:txBody>
      </p:sp>
      <p:pic>
        <p:nvPicPr>
          <p:cNvPr id="5" name="Kuva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597" y="5253813"/>
            <a:ext cx="859200" cy="1200000"/>
          </a:xfrm>
          <a:prstGeom prst="rect">
            <a:avLst/>
          </a:prstGeom>
        </p:spPr>
      </p:pic>
    </p:spTree>
    <p:extLst>
      <p:ext uri="{BB962C8B-B14F-4D97-AF65-F5344CB8AC3E}">
        <p14:creationId xmlns:p14="http://schemas.microsoft.com/office/powerpoint/2010/main" val="219570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a:xfrm>
            <a:off x="623393" y="356659"/>
            <a:ext cx="10943167" cy="490421"/>
          </a:xfrm>
        </p:spPr>
        <p:txBody>
          <a:bodyPr>
            <a:normAutofit fontScale="90000"/>
          </a:bodyPr>
          <a:lstStyle/>
          <a:p>
            <a:r>
              <a:rPr lang="en-US" dirty="0" err="1">
                <a:latin typeface="Times New Roman" charset="0"/>
              </a:rPr>
              <a:t>Muut</a:t>
            </a:r>
            <a:r>
              <a:rPr lang="en-US" dirty="0">
                <a:latin typeface="Times New Roman" charset="0"/>
              </a:rPr>
              <a:t> </a:t>
            </a:r>
            <a:r>
              <a:rPr lang="en-US" dirty="0" err="1">
                <a:latin typeface="Times New Roman" charset="0"/>
              </a:rPr>
              <a:t>urheilulääkärit</a:t>
            </a:r>
            <a:br>
              <a:rPr lang="en-US" dirty="0">
                <a:latin typeface="Times New Roman" charset="0"/>
              </a:rPr>
            </a:br>
            <a:endParaRPr lang="en-US" dirty="0">
              <a:latin typeface="Times New Roman" charset="0"/>
            </a:endParaRPr>
          </a:p>
        </p:txBody>
      </p:sp>
      <p:sp>
        <p:nvSpPr>
          <p:cNvPr id="16" name="Suorakulmio 14"/>
          <p:cNvSpPr>
            <a:spLocks noChangeArrowheads="1"/>
          </p:cNvSpPr>
          <p:nvPr/>
        </p:nvSpPr>
        <p:spPr bwMode="auto">
          <a:xfrm>
            <a:off x="1549642" y="1220755"/>
            <a:ext cx="6840537" cy="953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Toivo Piippo</a:t>
            </a:r>
            <a:r>
              <a:rPr lang="en-US" sz="1600" dirty="0">
                <a:solidFill>
                  <a:srgbClr val="50001D"/>
                </a:solidFill>
              </a:rPr>
              <a:t>, LL,</a:t>
            </a:r>
          </a:p>
          <a:p>
            <a:r>
              <a:rPr lang="fi-FI" sz="1333" dirty="0">
                <a:solidFill>
                  <a:srgbClr val="50001D"/>
                </a:solidFill>
              </a:rPr>
              <a:t>Olen kokenut yleislääketieteen erikoislääkäri ,joka hoitaa kaikenikäisiä asiakkaita. Hoidan kaikkia eri sairauksia ja oireita: Sydän- ja verisuonisairaudet, sokeritauti, vatsavaivat, erilaiset tulehdukset sekä kunto/kilpaurheilijoiden vammat ja tulehdukset hoituvat</a:t>
            </a:r>
            <a:endParaRPr lang="en-US" sz="1333" dirty="0">
              <a:solidFill>
                <a:srgbClr val="50001D"/>
              </a:solidFill>
            </a:endParaRPr>
          </a:p>
        </p:txBody>
      </p:sp>
      <p:sp>
        <p:nvSpPr>
          <p:cNvPr id="18" name="Suorakulmio 14"/>
          <p:cNvSpPr>
            <a:spLocks noChangeArrowheads="1"/>
          </p:cNvSpPr>
          <p:nvPr/>
        </p:nvSpPr>
        <p:spPr bwMode="auto">
          <a:xfrm>
            <a:off x="1520233" y="2328091"/>
            <a:ext cx="6840537" cy="12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Heikki </a:t>
            </a:r>
            <a:r>
              <a:rPr lang="en-US" sz="1600" dirty="0" err="1">
                <a:solidFill>
                  <a:srgbClr val="FF0000"/>
                </a:solidFill>
              </a:rPr>
              <a:t>Karinen</a:t>
            </a:r>
            <a:r>
              <a:rPr lang="en-US" sz="1600" dirty="0">
                <a:solidFill>
                  <a:srgbClr val="50001D"/>
                </a:solidFill>
              </a:rPr>
              <a:t>, LT, </a:t>
            </a:r>
            <a:r>
              <a:rPr lang="en-US" sz="1600" dirty="0"/>
              <a:t>Fellow of the Academy of Wilderness Medicine -</a:t>
            </a:r>
            <a:r>
              <a:rPr lang="en-US" sz="1600" dirty="0" err="1"/>
              <a:t>tutkinto</a:t>
            </a:r>
            <a:r>
              <a:rPr lang="en-US" sz="1600" dirty="0"/>
              <a:t>, </a:t>
            </a:r>
            <a:r>
              <a:rPr lang="en-US" sz="1600" dirty="0" err="1"/>
              <a:t>sotilaslääketieteen</a:t>
            </a:r>
            <a:r>
              <a:rPr lang="en-US" sz="1600" dirty="0"/>
              <a:t> </a:t>
            </a:r>
            <a:r>
              <a:rPr lang="en-US" sz="1600" dirty="0" err="1"/>
              <a:t>erityispätevyys</a:t>
            </a:r>
            <a:endParaRPr lang="en-US" sz="1600" dirty="0">
              <a:solidFill>
                <a:srgbClr val="50001D"/>
              </a:solidFill>
            </a:endParaRPr>
          </a:p>
          <a:p>
            <a:r>
              <a:rPr lang="fi-FI" sz="1333" dirty="0"/>
              <a:t>Olen erikoistunut liikunta- ja urheilusuorituksiin ääriolosuhteissa esim. kuumissa oloissa tai korkeassa ilmanalassa. Olen itse juossut 250 kilometrin pituisia ultramaratoneja aavikolla 10 kilon reppu selässä ja toiminut retkikunnissa </a:t>
            </a:r>
            <a:r>
              <a:rPr lang="fi-FI" sz="1333" dirty="0" err="1"/>
              <a:t>mm.Etelämantereella</a:t>
            </a:r>
            <a:r>
              <a:rPr lang="fi-FI" sz="1333" dirty="0"/>
              <a:t> ja Mount Everestillä</a:t>
            </a:r>
            <a:endParaRPr lang="en-US" sz="1333" dirty="0">
              <a:solidFill>
                <a:srgbClr val="50001D"/>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1220755"/>
            <a:ext cx="960000" cy="960000"/>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97" y="2463644"/>
            <a:ext cx="644457" cy="960000"/>
          </a:xfrm>
          <a:prstGeom prst="rect">
            <a:avLst/>
          </a:prstGeom>
        </p:spPr>
      </p:pic>
      <p:pic>
        <p:nvPicPr>
          <p:cNvPr id="7" name="Kuva 6"/>
          <p:cNvPicPr>
            <a:picLocks noChangeAspect="1"/>
          </p:cNvPicPr>
          <p:nvPr/>
        </p:nvPicPr>
        <p:blipFill>
          <a:blip r:embed="rId5"/>
          <a:stretch>
            <a:fillRect/>
          </a:stretch>
        </p:blipFill>
        <p:spPr>
          <a:xfrm>
            <a:off x="576631" y="5157192"/>
            <a:ext cx="769053" cy="960000"/>
          </a:xfrm>
          <a:prstGeom prst="rect">
            <a:avLst/>
          </a:prstGeom>
        </p:spPr>
      </p:pic>
      <p:sp>
        <p:nvSpPr>
          <p:cNvPr id="14" name="Suorakulmio 14"/>
          <p:cNvSpPr>
            <a:spLocks noChangeArrowheads="1"/>
          </p:cNvSpPr>
          <p:nvPr/>
        </p:nvSpPr>
        <p:spPr bwMode="auto">
          <a:xfrm>
            <a:off x="1538070" y="5132307"/>
            <a:ext cx="6840537" cy="953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Jussi </a:t>
            </a:r>
            <a:r>
              <a:rPr lang="en-US" sz="1600" dirty="0" err="1">
                <a:solidFill>
                  <a:srgbClr val="FF0000"/>
                </a:solidFill>
              </a:rPr>
              <a:t>Huttunen</a:t>
            </a:r>
            <a:r>
              <a:rPr lang="en-US" sz="1600" dirty="0">
                <a:solidFill>
                  <a:srgbClr val="FF0000"/>
                </a:solidFill>
              </a:rPr>
              <a:t>,</a:t>
            </a:r>
            <a:r>
              <a:rPr lang="en-US" sz="1600" dirty="0">
                <a:solidFill>
                  <a:srgbClr val="50001D"/>
                </a:solidFill>
              </a:rPr>
              <a:t> LL,</a:t>
            </a:r>
          </a:p>
          <a:p>
            <a:r>
              <a:rPr lang="fi-FI" sz="1333" dirty="0"/>
              <a:t>Olen yleislääkäri ja toimin myös työterveyshuollossa. Harrastan liikuntaa ja olen kiinnostunut ravinnon, liikunnan ja levon vaikutuksesta jaksamiseen. Potilaskuntani on ollut aina laaja - lapsista vanhuksiin.</a:t>
            </a:r>
            <a:endParaRPr lang="en-US" sz="1333" dirty="0">
              <a:solidFill>
                <a:srgbClr val="50001D"/>
              </a:solidFill>
            </a:endParaRPr>
          </a:p>
        </p:txBody>
      </p:sp>
      <p:sp>
        <p:nvSpPr>
          <p:cNvPr id="9" name="Suorakulmio 14"/>
          <p:cNvSpPr>
            <a:spLocks noChangeArrowheads="1"/>
          </p:cNvSpPr>
          <p:nvPr/>
        </p:nvSpPr>
        <p:spPr bwMode="auto">
          <a:xfrm>
            <a:off x="1529401" y="3853309"/>
            <a:ext cx="6840537" cy="1159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solidFill>
                  <a:srgbClr val="FF0000"/>
                </a:solidFill>
              </a:rPr>
              <a:t>Timo Lautamatti,</a:t>
            </a:r>
            <a:r>
              <a:rPr lang="en-US" sz="1600" dirty="0">
                <a:solidFill>
                  <a:srgbClr val="50001D"/>
                </a:solidFill>
              </a:rPr>
              <a:t> LL,</a:t>
            </a:r>
          </a:p>
          <a:p>
            <a:r>
              <a:rPr lang="fi-FI" sz="1333" dirty="0"/>
              <a:t>Toimin fysiatrian erikoislääkärinä. Erityisosaamistani on selän, niskan ja lantion kiputilat. Myös muiden tuki- ja liikuntaelinongelmien diagnostiikka ja hoito kuulu fysiatrian </a:t>
            </a:r>
            <a:r>
              <a:rPr lang="fi-FI" sz="1333" dirty="0" err="1"/>
              <a:t>osaamisalueesen</a:t>
            </a:r>
            <a:r>
              <a:rPr lang="fi-FI" sz="1333" dirty="0"/>
              <a:t>. Toimin tällä hetkellä </a:t>
            </a:r>
            <a:r>
              <a:rPr lang="fi-FI" sz="1333" dirty="0" err="1"/>
              <a:t>mm.naisten</a:t>
            </a:r>
            <a:r>
              <a:rPr lang="fi-FI" sz="1333" dirty="0"/>
              <a:t> U18 maajoukkuelääkärinä ja lisäksi olen toiminut yleisurheilun ja </a:t>
            </a:r>
            <a:r>
              <a:rPr lang="fi-FI" sz="1333"/>
              <a:t>salibandyn parissa</a:t>
            </a:r>
            <a:endParaRPr lang="en-US" sz="1333" dirty="0">
              <a:solidFill>
                <a:srgbClr val="50001D"/>
              </a:solidFill>
            </a:endParaRPr>
          </a:p>
        </p:txBody>
      </p:sp>
      <p:pic>
        <p:nvPicPr>
          <p:cNvPr id="2" name="Kuva 1"/>
          <p:cNvPicPr>
            <a:picLocks noChangeAspect="1"/>
          </p:cNvPicPr>
          <p:nvPr/>
        </p:nvPicPr>
        <p:blipFill>
          <a:blip r:embed="rId6"/>
          <a:stretch>
            <a:fillRect/>
          </a:stretch>
        </p:blipFill>
        <p:spPr>
          <a:xfrm>
            <a:off x="623392" y="3878828"/>
            <a:ext cx="693979" cy="960000"/>
          </a:xfrm>
          <a:prstGeom prst="rect">
            <a:avLst/>
          </a:prstGeom>
        </p:spPr>
      </p:pic>
    </p:spTree>
    <p:extLst>
      <p:ext uri="{BB962C8B-B14F-4D97-AF65-F5344CB8AC3E}">
        <p14:creationId xmlns:p14="http://schemas.microsoft.com/office/powerpoint/2010/main" val="3689854340"/>
      </p:ext>
    </p:extLst>
  </p:cSld>
  <p:clrMapOvr>
    <a:masterClrMapping/>
  </p:clrMapOvr>
  <mc:AlternateContent xmlns:mc="http://schemas.openxmlformats.org/markup-compatibility/2006" xmlns:p14="http://schemas.microsoft.com/office/powerpoint/2010/main">
    <mc:Choice Requires="p14">
      <p:transition spd="slow" p14:dur="2000" advTm="9291"/>
    </mc:Choice>
    <mc:Fallback xmlns="">
      <p:transition spd="slow" advTm="92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682AA9-FA68-8F43-A640-C1C22D6B9196}"/>
              </a:ext>
            </a:extLst>
          </p:cNvPr>
          <p:cNvSpPr>
            <a:spLocks noGrp="1"/>
          </p:cNvSpPr>
          <p:nvPr>
            <p:ph type="title"/>
          </p:nvPr>
        </p:nvSpPr>
        <p:spPr/>
        <p:txBody>
          <a:bodyPr/>
          <a:lstStyle/>
          <a:p>
            <a:r>
              <a:rPr lang="fi-FI" dirty="0"/>
              <a:t>Ortopedia ja käsikirurgia</a:t>
            </a:r>
          </a:p>
        </p:txBody>
      </p:sp>
      <p:sp>
        <p:nvSpPr>
          <p:cNvPr id="3" name="Sisällön paikkamerkki 2">
            <a:extLst>
              <a:ext uri="{FF2B5EF4-FFF2-40B4-BE49-F238E27FC236}">
                <a16:creationId xmlns:a16="http://schemas.microsoft.com/office/drawing/2014/main" id="{9F09251D-83F5-4F4D-9776-8718E44960C8}"/>
              </a:ext>
            </a:extLst>
          </p:cNvPr>
          <p:cNvSpPr>
            <a:spLocks noGrp="1"/>
          </p:cNvSpPr>
          <p:nvPr>
            <p:ph idx="1"/>
          </p:nvPr>
        </p:nvSpPr>
        <p:spPr>
          <a:xfrm>
            <a:off x="624417" y="1776000"/>
            <a:ext cx="7154103" cy="4437309"/>
          </a:xfrm>
        </p:spPr>
        <p:txBody>
          <a:bodyPr>
            <a:normAutofit fontScale="92500" lnSpcReduction="10000"/>
          </a:bodyPr>
          <a:lstStyle/>
          <a:p>
            <a:pPr>
              <a:lnSpc>
                <a:spcPct val="100000"/>
              </a:lnSpc>
            </a:pPr>
            <a:r>
              <a:rPr lang="fi-FI" dirty="0"/>
              <a:t>Pihlajalinna Koskiklinikalla on kattava osaaminen ortopediassa ja käsikirurgiassa</a:t>
            </a:r>
          </a:p>
          <a:p>
            <a:pPr>
              <a:lnSpc>
                <a:spcPct val="100000"/>
              </a:lnSpc>
            </a:pPr>
            <a:endParaRPr lang="fi-FI" dirty="0"/>
          </a:p>
          <a:p>
            <a:pPr>
              <a:lnSpc>
                <a:spcPct val="100000"/>
              </a:lnSpc>
            </a:pPr>
            <a:r>
              <a:rPr lang="fi-FI" dirty="0"/>
              <a:t>Ortopedeillä on erityisosaamisalue, kuten tietty nivel ja siihen liittyvä leikkaushoito</a:t>
            </a:r>
          </a:p>
          <a:p>
            <a:pPr>
              <a:lnSpc>
                <a:spcPct val="100000"/>
              </a:lnSpc>
            </a:pPr>
            <a:endParaRPr lang="fi-FI" dirty="0"/>
          </a:p>
          <a:p>
            <a:pPr>
              <a:lnSpc>
                <a:spcPct val="100000"/>
              </a:lnSpc>
            </a:pPr>
            <a:r>
              <a:rPr lang="fi-FI" dirty="0"/>
              <a:t>Käsikirurgit hoitavat käden ja ranteen alueen vaivat</a:t>
            </a:r>
          </a:p>
          <a:p>
            <a:pPr>
              <a:lnSpc>
                <a:spcPct val="100000"/>
              </a:lnSpc>
            </a:pPr>
            <a:endParaRPr lang="fi-FI" dirty="0"/>
          </a:p>
          <a:p>
            <a:pPr>
              <a:lnSpc>
                <a:spcPct val="100000"/>
              </a:lnSpc>
            </a:pPr>
            <a:r>
              <a:rPr lang="fi-FI" dirty="0"/>
              <a:t>Luettelo osaamisalueen mukaan:</a:t>
            </a:r>
          </a:p>
        </p:txBody>
      </p:sp>
      <p:sp>
        <p:nvSpPr>
          <p:cNvPr id="4" name="Alatunnisteen paikkamerkki 3">
            <a:extLst>
              <a:ext uri="{FF2B5EF4-FFF2-40B4-BE49-F238E27FC236}">
                <a16:creationId xmlns:a16="http://schemas.microsoft.com/office/drawing/2014/main" id="{43E0D86C-C4A8-F14A-A753-1995D075AA62}"/>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8F235601-CEB7-4A48-BF06-1957CDCBD9CB}"/>
              </a:ext>
            </a:extLst>
          </p:cNvPr>
          <p:cNvSpPr>
            <a:spLocks noGrp="1"/>
          </p:cNvSpPr>
          <p:nvPr>
            <p:ph type="sldNum" sz="quarter" idx="12"/>
          </p:nvPr>
        </p:nvSpPr>
        <p:spPr/>
        <p:txBody>
          <a:bodyPr/>
          <a:lstStyle/>
          <a:p>
            <a:fld id="{420B10EB-28E0-42E0-BD41-8369DEA58C72}" type="slidenum">
              <a:rPr lang="en-GB" smtClean="0"/>
              <a:pPr/>
              <a:t>8</a:t>
            </a:fld>
            <a:endParaRPr lang="en-GB"/>
          </a:p>
        </p:txBody>
      </p:sp>
      <p:pic>
        <p:nvPicPr>
          <p:cNvPr id="8" name="Kuva 7">
            <a:extLst>
              <a:ext uri="{FF2B5EF4-FFF2-40B4-BE49-F238E27FC236}">
                <a16:creationId xmlns:a16="http://schemas.microsoft.com/office/drawing/2014/main" id="{55BBDA0F-9751-2B44-A8F7-209259FFA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519" y="1220755"/>
            <a:ext cx="4416491" cy="4416491"/>
          </a:xfrm>
          <a:prstGeom prst="rect">
            <a:avLst/>
          </a:prstGeom>
        </p:spPr>
      </p:pic>
    </p:spTree>
    <p:extLst>
      <p:ext uri="{BB962C8B-B14F-4D97-AF65-F5344CB8AC3E}">
        <p14:creationId xmlns:p14="http://schemas.microsoft.com/office/powerpoint/2010/main" val="3734744946"/>
      </p:ext>
    </p:extLst>
  </p:cSld>
  <p:clrMapOvr>
    <a:masterClrMapping/>
  </p:clrMapOvr>
  <mc:AlternateContent xmlns:mc="http://schemas.openxmlformats.org/markup-compatibility/2006" xmlns:p14="http://schemas.microsoft.com/office/powerpoint/2010/main">
    <mc:Choice Requires="p14">
      <p:transition spd="slow" p14:dur="2000" advClick="0" advTm="9055"/>
    </mc:Choice>
    <mc:Fallback xmlns="">
      <p:transition spd="slow" advClick="0" advTm="90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tsikko 1"/>
          <p:cNvSpPr>
            <a:spLocks noGrp="1"/>
          </p:cNvSpPr>
          <p:nvPr>
            <p:ph type="title"/>
          </p:nvPr>
        </p:nvSpPr>
        <p:spPr>
          <a:xfrm>
            <a:off x="838200" y="365126"/>
            <a:ext cx="10515600" cy="1034228"/>
          </a:xfrm>
        </p:spPr>
        <p:txBody>
          <a:bodyPr>
            <a:normAutofit fontScale="90000"/>
          </a:bodyPr>
          <a:lstStyle/>
          <a:p>
            <a:r>
              <a:rPr lang="en-US" dirty="0" err="1"/>
              <a:t>ALAraajan</a:t>
            </a:r>
            <a:r>
              <a:rPr lang="en-US" dirty="0"/>
              <a:t> </a:t>
            </a:r>
            <a:r>
              <a:rPr lang="en-US" dirty="0" err="1"/>
              <a:t>vaivat</a:t>
            </a:r>
            <a:r>
              <a:rPr lang="en-US" dirty="0"/>
              <a:t>:</a:t>
            </a:r>
            <a:br>
              <a:rPr lang="en-US" dirty="0"/>
            </a:br>
            <a:r>
              <a:rPr lang="en-US" dirty="0" err="1"/>
              <a:t>Polvi</a:t>
            </a:r>
            <a:endParaRPr lang="en-US" dirty="0"/>
          </a:p>
        </p:txBody>
      </p:sp>
      <p:sp>
        <p:nvSpPr>
          <p:cNvPr id="3" name="Suorakulmio 2"/>
          <p:cNvSpPr/>
          <p:nvPr/>
        </p:nvSpPr>
        <p:spPr>
          <a:xfrm>
            <a:off x="1576324" y="1329693"/>
            <a:ext cx="8105489" cy="953915"/>
          </a:xfrm>
          <a:prstGeom prst="rect">
            <a:avLst/>
          </a:prstGeom>
        </p:spPr>
        <p:txBody>
          <a:bodyPr wrap="none">
            <a:spAutoFit/>
          </a:bodyPr>
          <a:lstStyle/>
          <a:p>
            <a:pPr lvl="0"/>
            <a:r>
              <a:rPr lang="en-US" sz="1600" dirty="0">
                <a:solidFill>
                  <a:srgbClr val="FF0000"/>
                </a:solidFill>
              </a:rPr>
              <a:t>Petri Sillanpää</a:t>
            </a:r>
            <a:r>
              <a:rPr lang="en-US" sz="1600" dirty="0">
                <a:solidFill>
                  <a:srgbClr val="50001D"/>
                </a:solidFill>
              </a:rPr>
              <a:t>, LT, ortopedian ja </a:t>
            </a:r>
            <a:r>
              <a:rPr lang="en-US" sz="1600" dirty="0" err="1">
                <a:solidFill>
                  <a:srgbClr val="50001D"/>
                </a:solidFill>
              </a:rPr>
              <a:t>traumatologian</a:t>
            </a:r>
            <a:r>
              <a:rPr lang="en-US" sz="1600" dirty="0">
                <a:solidFill>
                  <a:srgbClr val="50001D"/>
                </a:solidFill>
              </a:rPr>
              <a:t> el, </a:t>
            </a:r>
            <a:r>
              <a:rPr lang="en-US" sz="1600" dirty="0" err="1">
                <a:solidFill>
                  <a:srgbClr val="50001D"/>
                </a:solidFill>
              </a:rPr>
              <a:t>Koskisairaalan</a:t>
            </a:r>
            <a:r>
              <a:rPr lang="en-US" sz="1600" dirty="0">
                <a:solidFill>
                  <a:srgbClr val="50001D"/>
                </a:solidFill>
              </a:rPr>
              <a:t> </a:t>
            </a:r>
            <a:r>
              <a:rPr lang="en-US" sz="1600" dirty="0" err="1">
                <a:solidFill>
                  <a:srgbClr val="50001D"/>
                </a:solidFill>
              </a:rPr>
              <a:t>ylilääkäri</a:t>
            </a:r>
            <a:endParaRPr lang="en-US" sz="1600" dirty="0">
              <a:solidFill>
                <a:srgbClr val="50001D"/>
              </a:solidFill>
            </a:endParaRPr>
          </a:p>
          <a:p>
            <a:pPr lvl="0"/>
            <a:r>
              <a:rPr lang="fi-FI" sz="1333" dirty="0"/>
              <a:t>Hoidan polven alueen vaivoja ja vammoja. Ristisidevammat ja polvilumpion sijoiltaanmeno erityisosaamisalueena. </a:t>
            </a:r>
          </a:p>
          <a:p>
            <a:pPr lvl="0"/>
            <a:r>
              <a:rPr lang="fi-FI" sz="1333" dirty="0"/>
              <a:t>Suomen polvi- ja </a:t>
            </a:r>
            <a:r>
              <a:rPr lang="fi-FI" sz="1333" dirty="0" err="1"/>
              <a:t>artroskopiayhdistyksen</a:t>
            </a:r>
            <a:r>
              <a:rPr lang="fi-FI" sz="1333" dirty="0"/>
              <a:t> pj.  </a:t>
            </a:r>
            <a:r>
              <a:rPr lang="fi-FI" sz="1333" dirty="0" err="1"/>
              <a:t>Kv</a:t>
            </a:r>
            <a:r>
              <a:rPr lang="fi-FI" sz="1333" dirty="0"/>
              <a:t> polviortopediajärjestöjen komiteajäsen (ESSKA, ISAKOS). </a:t>
            </a:r>
          </a:p>
          <a:p>
            <a:pPr lvl="0"/>
            <a:r>
              <a:rPr lang="fi-FI" sz="1333" dirty="0"/>
              <a:t>Perehdyin polviortopediaan </a:t>
            </a:r>
            <a:r>
              <a:rPr lang="fi-FI" sz="1333" dirty="0" err="1"/>
              <a:t>fellowship'n</a:t>
            </a:r>
            <a:r>
              <a:rPr lang="fi-FI" sz="1333" dirty="0"/>
              <a:t> myötä mm. USA:ssa. Lue </a:t>
            </a:r>
            <a:r>
              <a:rPr lang="fi-FI" sz="1333" dirty="0" err="1"/>
              <a:t>lisää:www.polvilumpio.fi</a:t>
            </a:r>
            <a:endParaRPr lang="en-US" sz="1333" dirty="0">
              <a:solidFill>
                <a:srgbClr val="50001D"/>
              </a:solidFill>
            </a:endParaRPr>
          </a:p>
        </p:txBody>
      </p:sp>
      <p:sp>
        <p:nvSpPr>
          <p:cNvPr id="4" name="Suorakulmio 3"/>
          <p:cNvSpPr/>
          <p:nvPr/>
        </p:nvSpPr>
        <p:spPr>
          <a:xfrm>
            <a:off x="1576324" y="2388190"/>
            <a:ext cx="6096000" cy="1159035"/>
          </a:xfrm>
          <a:prstGeom prst="rect">
            <a:avLst/>
          </a:prstGeom>
        </p:spPr>
        <p:txBody>
          <a:bodyPr>
            <a:spAutoFit/>
          </a:bodyPr>
          <a:lstStyle/>
          <a:p>
            <a:pPr lvl="0"/>
            <a:r>
              <a:rPr lang="en-US" sz="1600" dirty="0">
                <a:solidFill>
                  <a:srgbClr val="FF0000"/>
                </a:solidFill>
              </a:rPr>
              <a:t>Frederick Weitz</a:t>
            </a:r>
            <a:r>
              <a:rPr lang="en-US" sz="1600" dirty="0">
                <a:solidFill>
                  <a:srgbClr val="50001D"/>
                </a:solidFill>
              </a:rPr>
              <a:t>, LL, ortopedian ja </a:t>
            </a:r>
            <a:r>
              <a:rPr lang="en-US" sz="1600" dirty="0" err="1">
                <a:solidFill>
                  <a:srgbClr val="50001D"/>
                </a:solidFill>
              </a:rPr>
              <a:t>traumatologian</a:t>
            </a:r>
            <a:r>
              <a:rPr lang="en-US" sz="1600" dirty="0">
                <a:solidFill>
                  <a:srgbClr val="50001D"/>
                </a:solidFill>
              </a:rPr>
              <a:t> ja </a:t>
            </a:r>
            <a:r>
              <a:rPr lang="en-US" sz="1600" dirty="0" err="1">
                <a:solidFill>
                  <a:srgbClr val="50001D"/>
                </a:solidFill>
              </a:rPr>
              <a:t>lasten</a:t>
            </a:r>
            <a:r>
              <a:rPr lang="en-US" sz="1600" dirty="0">
                <a:solidFill>
                  <a:srgbClr val="50001D"/>
                </a:solidFill>
              </a:rPr>
              <a:t> ortopedia</a:t>
            </a:r>
          </a:p>
          <a:p>
            <a:pPr lvl="0"/>
            <a:r>
              <a:rPr lang="fi-FI" sz="1333" dirty="0"/>
              <a:t>Olen ortopedian ja traumatologian erikoislääkäri. Minulla on lastenortopedian erityispätevyys. Erityisosaamiseni on polvivaivojen ja -vammojen hoito kaikenikäisillä. Olen laajasti perehtynyt lasten ja nuorten alaraajaongelmiin. Erityisesti polvilumpio ongelmat.</a:t>
            </a:r>
            <a:endParaRPr lang="en-US" sz="1600" dirty="0">
              <a:solidFill>
                <a:srgbClr val="50001D"/>
              </a:solidFill>
            </a:endParaRPr>
          </a:p>
        </p:txBody>
      </p:sp>
      <p:sp>
        <p:nvSpPr>
          <p:cNvPr id="6" name="Suorakulmio 5"/>
          <p:cNvSpPr/>
          <p:nvPr/>
        </p:nvSpPr>
        <p:spPr>
          <a:xfrm>
            <a:off x="1576325" y="5562161"/>
            <a:ext cx="6620567" cy="953915"/>
          </a:xfrm>
          <a:prstGeom prst="rect">
            <a:avLst/>
          </a:prstGeom>
        </p:spPr>
        <p:txBody>
          <a:bodyPr wrap="square">
            <a:spAutoFit/>
          </a:bodyPr>
          <a:lstStyle/>
          <a:p>
            <a:r>
              <a:rPr lang="en-US" sz="1600" dirty="0">
                <a:solidFill>
                  <a:srgbClr val="FF0000"/>
                </a:solidFill>
              </a:rPr>
              <a:t>Petteri Kousa</a:t>
            </a:r>
            <a:r>
              <a:rPr lang="en-US" sz="1600" dirty="0">
                <a:solidFill>
                  <a:srgbClr val="50001D"/>
                </a:solidFill>
              </a:rPr>
              <a:t>, LT, ortopedian ja </a:t>
            </a:r>
            <a:r>
              <a:rPr lang="en-US" sz="1600" dirty="0" err="1">
                <a:solidFill>
                  <a:srgbClr val="50001D"/>
                </a:solidFill>
              </a:rPr>
              <a:t>traumatologian</a:t>
            </a:r>
            <a:r>
              <a:rPr lang="en-US" sz="1600" dirty="0">
                <a:solidFill>
                  <a:srgbClr val="50001D"/>
                </a:solidFill>
              </a:rPr>
              <a:t> el</a:t>
            </a:r>
          </a:p>
          <a:p>
            <a:r>
              <a:rPr lang="fi-FI" sz="1333" dirty="0"/>
              <a:t>Olen ortopedian ja traumatologian erikoislääkäri. Olen erityisen kiinnostunut lonkan ja polven tähystyskirurgiasta. Hoidan mielelläni kaikkia urheilu-, liikunta-, nivelside-, rasitus- ja alaraajojen jännevammoja sekä murtumia.</a:t>
            </a:r>
            <a:endParaRPr lang="fi-FI" sz="2400" dirty="0"/>
          </a:p>
        </p:txBody>
      </p:sp>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03" y="1411142"/>
            <a:ext cx="1034228" cy="1034228"/>
          </a:xfrm>
          <a:prstGeom prst="rect">
            <a:avLst/>
          </a:prstGeom>
        </p:spPr>
      </p:pic>
      <p:pic>
        <p:nvPicPr>
          <p:cNvPr id="14" name="Kuv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3" y="2462538"/>
            <a:ext cx="1033140" cy="1033140"/>
          </a:xfrm>
          <a:prstGeom prst="rect">
            <a:avLst/>
          </a:prstGeom>
        </p:spPr>
      </p:pic>
      <p:pic>
        <p:nvPicPr>
          <p:cNvPr id="15" name="Kuva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703" y="5511323"/>
            <a:ext cx="960000" cy="960000"/>
          </a:xfrm>
          <a:prstGeom prst="rect">
            <a:avLst/>
          </a:prstGeom>
        </p:spPr>
      </p:pic>
      <p:pic>
        <p:nvPicPr>
          <p:cNvPr id="2" name="Kuva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03" y="4389107"/>
            <a:ext cx="960000" cy="960000"/>
          </a:xfrm>
          <a:prstGeom prst="rect">
            <a:avLst/>
          </a:prstGeom>
        </p:spPr>
      </p:pic>
      <p:sp>
        <p:nvSpPr>
          <p:cNvPr id="12" name="Suorakulmio 11"/>
          <p:cNvSpPr>
            <a:spLocks noChangeArrowheads="1"/>
          </p:cNvSpPr>
          <p:nvPr/>
        </p:nvSpPr>
        <p:spPr bwMode="auto">
          <a:xfrm>
            <a:off x="1534035" y="4255682"/>
            <a:ext cx="7803003" cy="124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a:r>
              <a:rPr lang="en-US" sz="1600" dirty="0">
                <a:solidFill>
                  <a:srgbClr val="FF0000"/>
                </a:solidFill>
              </a:rPr>
              <a:t>Raine Sihvonen </a:t>
            </a:r>
            <a:r>
              <a:rPr lang="en-US" sz="1600" dirty="0">
                <a:solidFill>
                  <a:srgbClr val="50001D"/>
                </a:solidFill>
              </a:rPr>
              <a:t>LT, </a:t>
            </a:r>
            <a:r>
              <a:rPr lang="en-US" sz="1600" dirty="0" err="1">
                <a:solidFill>
                  <a:srgbClr val="50001D"/>
                </a:solidFill>
              </a:rPr>
              <a:t>ortopedian</a:t>
            </a:r>
            <a:r>
              <a:rPr lang="en-US" sz="1600" dirty="0">
                <a:solidFill>
                  <a:srgbClr val="50001D"/>
                </a:solidFill>
              </a:rPr>
              <a:t> ja </a:t>
            </a:r>
            <a:r>
              <a:rPr lang="en-US" sz="1600" dirty="0" err="1">
                <a:solidFill>
                  <a:srgbClr val="50001D"/>
                </a:solidFill>
              </a:rPr>
              <a:t>traumatologian</a:t>
            </a:r>
            <a:r>
              <a:rPr lang="en-US" sz="1600" dirty="0">
                <a:solidFill>
                  <a:srgbClr val="50001D"/>
                </a:solidFill>
              </a:rPr>
              <a:t> el</a:t>
            </a:r>
            <a:endParaRPr lang="en-US" sz="1600" dirty="0">
              <a:solidFill>
                <a:srgbClr val="FF0000"/>
              </a:solidFill>
            </a:endParaRPr>
          </a:p>
          <a:p>
            <a:r>
              <a:rPr lang="fi-FI" sz="1333" dirty="0"/>
              <a:t>Erityisosaamistani ovat polven urheiluvammat,  tapaturmat ja vaivat (mm. eturistiside, sivusiteet ja kierukka sekä alkava nivelrikko). Minulla on lähes 20 vuoden kokemus polvikirurgiasta ja polven alueen tapaturmien hoidosta. Hoidan tapaturmia ja vaivoja menestyksekkäästi myös kuntouttamalla.</a:t>
            </a:r>
            <a:r>
              <a:rPr lang="fi-FI" sz="1600" dirty="0"/>
              <a:t> </a:t>
            </a:r>
            <a:r>
              <a:rPr lang="fi-FI" sz="1333" dirty="0"/>
              <a:t>Olen hoitanut viimeiset 10 vuotta myös lonkan ongelmia ja tehnyt lonkan tähystysleikkauksia</a:t>
            </a:r>
            <a:r>
              <a:rPr lang="en-US" sz="1600" dirty="0">
                <a:solidFill>
                  <a:srgbClr val="50001D"/>
                </a:solidFill>
              </a:rPr>
              <a:t>	</a:t>
            </a:r>
          </a:p>
        </p:txBody>
      </p:sp>
      <p:sp>
        <p:nvSpPr>
          <p:cNvPr id="5" name="Suorakulmio 4">
            <a:extLst>
              <a:ext uri="{FF2B5EF4-FFF2-40B4-BE49-F238E27FC236}">
                <a16:creationId xmlns:a16="http://schemas.microsoft.com/office/drawing/2014/main" id="{AF320DF8-1A4A-A145-8D36-B35C83916472}"/>
              </a:ext>
            </a:extLst>
          </p:cNvPr>
          <p:cNvSpPr/>
          <p:nvPr/>
        </p:nvSpPr>
        <p:spPr>
          <a:xfrm>
            <a:off x="514703" y="3605793"/>
            <a:ext cx="3858749" cy="584775"/>
          </a:xfrm>
          <a:prstGeom prst="rect">
            <a:avLst/>
          </a:prstGeom>
        </p:spPr>
        <p:txBody>
          <a:bodyPr wrap="none">
            <a:spAutoFit/>
          </a:bodyPr>
          <a:lstStyle/>
          <a:p>
            <a:r>
              <a:rPr lang="en-US" sz="3200" b="1" dirty="0">
                <a:latin typeface="+mj-lt"/>
              </a:rPr>
              <a:t>POLVI &amp; LONKKANIVEL</a:t>
            </a:r>
            <a:endParaRPr lang="fi-FI" sz="3200" b="1" dirty="0">
              <a:latin typeface="+mj-lt"/>
            </a:endParaRPr>
          </a:p>
        </p:txBody>
      </p:sp>
    </p:spTree>
    <p:extLst>
      <p:ext uri="{BB962C8B-B14F-4D97-AF65-F5344CB8AC3E}">
        <p14:creationId xmlns:p14="http://schemas.microsoft.com/office/powerpoint/2010/main" val="3335139951"/>
      </p:ext>
    </p:extLst>
  </p:cSld>
  <p:clrMapOvr>
    <a:masterClrMapping/>
  </p:clrMapOvr>
  <mc:AlternateContent xmlns:mc="http://schemas.openxmlformats.org/markup-compatibility/2006" xmlns:p14="http://schemas.microsoft.com/office/powerpoint/2010/main">
    <mc:Choice Requires="p14">
      <p:transition spd="slow" p14:dur="2000" advClick="0" advTm="9036"/>
    </mc:Choice>
    <mc:Fallback xmlns="">
      <p:transition spd="slow" advClick="0" advTm="9036"/>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1587</Words>
  <Application>Microsoft Office PowerPoint</Application>
  <PresentationFormat>Laajakuva</PresentationFormat>
  <Paragraphs>137</Paragraphs>
  <Slides>16</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Times New Roman</vt:lpstr>
      <vt:lpstr>Office-teema</vt:lpstr>
      <vt:lpstr>Pirkanmaan Urheiluklinikan ajanvarausohje</vt:lpstr>
      <vt:lpstr>010 312 017</vt:lpstr>
      <vt:lpstr>LÄHITAPIOLA PIRKANMAAN TERVEYSPALVELU 03 3391 1200(valikko 2)</vt:lpstr>
      <vt:lpstr>FENNIAHOITAJA 010 503 5000 </vt:lpstr>
      <vt:lpstr>Urheiluklinikan lääkärit koskiklinikka</vt:lpstr>
      <vt:lpstr>Liikuntalääketieteen erikoislääkärit </vt:lpstr>
      <vt:lpstr>Muut urheilulääkärit </vt:lpstr>
      <vt:lpstr>Ortopedia ja käsikirurgia</vt:lpstr>
      <vt:lpstr>ALAraajan vaivat: Polvi</vt:lpstr>
      <vt:lpstr>ALAraajan vaivat: Nilkka- ja jalkaterä</vt:lpstr>
      <vt:lpstr>Yläraajan vaivat: olkanivel, kyynärnivel </vt:lpstr>
      <vt:lpstr>Yläraajan vaivat: Käsikirurgit (käsi, ranne, hermopinteet) </vt:lpstr>
      <vt:lpstr>GE-kirurgia, yleiskirurgia </vt:lpstr>
      <vt:lpstr>Korva-, nenä- ja kurkkutaudit </vt:lpstr>
      <vt:lpstr>Tapaturmapäivystys</vt:lpstr>
      <vt:lpstr>Pihlajalinna Koskiklinikka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Pirkanmaan Urheiluklinikan ajanvarausohje</dc:title>
  <dc:creator>Toimisto Uplakers</dc:creator>
  <cp:lastModifiedBy>Toimisto Uplakers</cp:lastModifiedBy>
  <cp:revision>1</cp:revision>
  <dcterms:created xsi:type="dcterms:W3CDTF">2020-10-20T10:31:26Z</dcterms:created>
  <dcterms:modified xsi:type="dcterms:W3CDTF">2020-10-20T10:36:17Z</dcterms:modified>
</cp:coreProperties>
</file>